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67" r:id="rId4"/>
    <p:sldId id="268" r:id="rId5"/>
    <p:sldId id="276" r:id="rId6"/>
    <p:sldId id="272" r:id="rId7"/>
    <p:sldId id="273" r:id="rId8"/>
    <p:sldId id="274" r:id="rId9"/>
  </p:sldIdLst>
  <p:sldSz cx="12192000" cy="6858000"/>
  <p:notesSz cx="9928225" cy="66690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00"/>
    <a:srgbClr val="99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86455" autoAdjust="0"/>
  </p:normalViewPr>
  <p:slideViewPr>
    <p:cSldViewPr snapToGrid="0" showGuides="1">
      <p:cViewPr>
        <p:scale>
          <a:sx n="120" d="100"/>
          <a:sy n="120" d="100"/>
        </p:scale>
        <p:origin x="1248" y="1608"/>
      </p:cViewPr>
      <p:guideLst>
        <p:guide orient="horz" pos="2160"/>
        <p:guide pos="3840"/>
      </p:guideLst>
    </p:cSldViewPr>
  </p:slideViewPr>
  <p:outlineViewPr>
    <p:cViewPr>
      <p:scale>
        <a:sx n="33" d="100"/>
        <a:sy n="33" d="100"/>
      </p:scale>
      <p:origin x="21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1758" y="-90"/>
      </p:cViewPr>
      <p:guideLst>
        <p:guide orient="horz" pos="2100"/>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2231" cy="33345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5623697" y="0"/>
            <a:ext cx="4302231" cy="333454"/>
          </a:xfrm>
          <a:prstGeom prst="rect">
            <a:avLst/>
          </a:prstGeom>
        </p:spPr>
        <p:txBody>
          <a:bodyPr vert="horz" lIns="91440" tIns="45720" rIns="91440" bIns="45720" rtlCol="0"/>
          <a:lstStyle>
            <a:lvl1pPr algn="r">
              <a:defRPr sz="1200"/>
            </a:lvl1pPr>
          </a:lstStyle>
          <a:p>
            <a:fld id="{16EB111E-6253-4E3C-8AEC-C5A8511345D1}" type="datetimeFigureOut">
              <a:rPr lang="ko-KR" altLang="en-US" smtClean="0"/>
              <a:pPr/>
              <a:t>2013/11/08</a:t>
            </a:fld>
            <a:endParaRPr lang="ko-KR" altLang="en-US"/>
          </a:p>
        </p:txBody>
      </p:sp>
      <p:sp>
        <p:nvSpPr>
          <p:cNvPr id="4" name="바닥글 개체 틀 3"/>
          <p:cNvSpPr>
            <a:spLocks noGrp="1"/>
          </p:cNvSpPr>
          <p:nvPr>
            <p:ph type="ftr" sz="quarter" idx="2"/>
          </p:nvPr>
        </p:nvSpPr>
        <p:spPr>
          <a:xfrm>
            <a:off x="0" y="6334477"/>
            <a:ext cx="4302231" cy="333454"/>
          </a:xfrm>
          <a:prstGeom prst="rect">
            <a:avLst/>
          </a:prstGeom>
        </p:spPr>
        <p:txBody>
          <a:bodyPr vert="horz" lIns="91440" tIns="45720" rIns="91440" bIns="45720" rtlCol="0" anchor="b"/>
          <a:lstStyle>
            <a:lvl1pPr algn="l">
              <a:defRPr sz="1200"/>
            </a:lvl1pPr>
          </a:lstStyle>
          <a:p>
            <a:r>
              <a:rPr lang="en-US" altLang="ko-KR" smtClean="0"/>
              <a:t>1</a:t>
            </a:r>
            <a:endParaRPr lang="ko-KR" altLang="en-US"/>
          </a:p>
        </p:txBody>
      </p:sp>
      <p:sp>
        <p:nvSpPr>
          <p:cNvPr id="5" name="슬라이드 번호 개체 틀 4"/>
          <p:cNvSpPr>
            <a:spLocks noGrp="1"/>
          </p:cNvSpPr>
          <p:nvPr>
            <p:ph type="sldNum" sz="quarter" idx="3"/>
          </p:nvPr>
        </p:nvSpPr>
        <p:spPr>
          <a:xfrm>
            <a:off x="5623697" y="6334477"/>
            <a:ext cx="4302231" cy="333454"/>
          </a:xfrm>
          <a:prstGeom prst="rect">
            <a:avLst/>
          </a:prstGeom>
        </p:spPr>
        <p:txBody>
          <a:bodyPr vert="horz" lIns="91440" tIns="45720" rIns="91440" bIns="45720" rtlCol="0" anchor="b"/>
          <a:lstStyle>
            <a:lvl1pPr algn="r">
              <a:defRPr sz="1200"/>
            </a:lvl1pPr>
          </a:lstStyle>
          <a:p>
            <a:fld id="{61098822-311E-4FEA-93E4-0841EE5A8C0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2231" cy="33345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5623697" y="0"/>
            <a:ext cx="4302231" cy="333454"/>
          </a:xfrm>
          <a:prstGeom prst="rect">
            <a:avLst/>
          </a:prstGeom>
        </p:spPr>
        <p:txBody>
          <a:bodyPr vert="horz" lIns="91440" tIns="45720" rIns="91440" bIns="45720" rtlCol="0"/>
          <a:lstStyle>
            <a:lvl1pPr algn="r">
              <a:defRPr sz="1200"/>
            </a:lvl1pPr>
          </a:lstStyle>
          <a:p>
            <a:fld id="{AA4E3F93-053C-4695-9D20-5E2A4A3FD420}" type="datetimeFigureOut">
              <a:rPr lang="ko-KR" altLang="en-US" smtClean="0"/>
              <a:pPr/>
              <a:t>2013/11/08</a:t>
            </a:fld>
            <a:endParaRPr lang="ko-KR" altLang="en-US"/>
          </a:p>
        </p:txBody>
      </p:sp>
      <p:sp>
        <p:nvSpPr>
          <p:cNvPr id="4" name="슬라이드 이미지 개체 틀 3"/>
          <p:cNvSpPr>
            <a:spLocks noGrp="1" noRot="1" noChangeAspect="1"/>
          </p:cNvSpPr>
          <p:nvPr>
            <p:ph type="sldImg" idx="2"/>
          </p:nvPr>
        </p:nvSpPr>
        <p:spPr>
          <a:xfrm>
            <a:off x="2741613" y="500063"/>
            <a:ext cx="4445000" cy="2500312"/>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992823" y="3167817"/>
            <a:ext cx="7942580" cy="300109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6334477"/>
            <a:ext cx="4302231" cy="333454"/>
          </a:xfrm>
          <a:prstGeom prst="rect">
            <a:avLst/>
          </a:prstGeom>
        </p:spPr>
        <p:txBody>
          <a:bodyPr vert="horz" lIns="91440" tIns="45720" rIns="91440" bIns="45720" rtlCol="0" anchor="b"/>
          <a:lstStyle>
            <a:lvl1pPr algn="l">
              <a:defRPr sz="1200"/>
            </a:lvl1pPr>
          </a:lstStyle>
          <a:p>
            <a:r>
              <a:rPr lang="en-US" altLang="ko-KR" smtClean="0"/>
              <a:t>1</a:t>
            </a:r>
            <a:endParaRPr lang="ko-KR" altLang="en-US"/>
          </a:p>
        </p:txBody>
      </p:sp>
      <p:sp>
        <p:nvSpPr>
          <p:cNvPr id="7" name="슬라이드 번호 개체 틀 6"/>
          <p:cNvSpPr>
            <a:spLocks noGrp="1"/>
          </p:cNvSpPr>
          <p:nvPr>
            <p:ph type="sldNum" sz="quarter" idx="5"/>
          </p:nvPr>
        </p:nvSpPr>
        <p:spPr>
          <a:xfrm>
            <a:off x="5623697" y="6334477"/>
            <a:ext cx="4302231" cy="333454"/>
          </a:xfrm>
          <a:prstGeom prst="rect">
            <a:avLst/>
          </a:prstGeom>
        </p:spPr>
        <p:txBody>
          <a:bodyPr vert="horz" lIns="91440" tIns="45720" rIns="91440" bIns="45720" rtlCol="0" anchor="b"/>
          <a:lstStyle>
            <a:lvl1pPr algn="r">
              <a:defRPr sz="1200"/>
            </a:lvl1pPr>
          </a:lstStyle>
          <a:p>
            <a:fld id="{BECF10E7-418E-4D6C-9C6E-B2B2D1C3CEDF}" type="slidenum">
              <a:rPr lang="ko-KR" altLang="en-US" smtClean="0"/>
              <a:pPr/>
              <a:t>‹#›</a:t>
            </a:fld>
            <a:endParaRPr lang="ko-KR" altLang="en-US"/>
          </a:p>
        </p:txBody>
      </p:sp>
    </p:spTree>
    <p:extLst>
      <p:ext uri="{BB962C8B-B14F-4D97-AF65-F5344CB8AC3E}">
        <p14:creationId xmlns="" xmlns:p14="http://schemas.microsoft.com/office/powerpoint/2010/main" val="4092563123"/>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extLst>
      <p:ext uri="{BB962C8B-B14F-4D97-AF65-F5344CB8AC3E}">
        <p14:creationId xmlns="" xmlns:p14="http://schemas.microsoft.com/office/powerpoint/2010/main" val="351705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8881016-D694-4F14-8AF6-91FF29632BCC}" type="datetime1">
              <a:rPr lang="ko-KR" altLang="en-US" smtClean="0"/>
              <a:pPr/>
              <a:t>2013/11/08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322408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C77201E-9F98-4568-A84A-187A495EA0E8}" type="datetime1">
              <a:rPr lang="ko-KR" altLang="en-US" smtClean="0"/>
              <a:pPr/>
              <a:t>2013/11/08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292184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26CFF1A-1044-424C-B3DB-0CDFC23337DA}" type="datetime1">
              <a:rPr lang="ko-KR" altLang="en-US" smtClean="0"/>
              <a:pPr/>
              <a:t>2013/11/08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102903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A824CB5-7CCA-4476-B414-F9803D80EDFE}" type="datetime1">
              <a:rPr lang="ko-KR" altLang="en-US" smtClean="0"/>
              <a:pPr/>
              <a:t>2013/11/08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333370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C3AE6AF9-7C19-43BD-9833-D28433D8EE94}" type="datetime1">
              <a:rPr lang="ko-KR" altLang="en-US" smtClean="0"/>
              <a:pPr/>
              <a:t>2013/11/08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35699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0B6FD67-2C6D-462B-9CA5-D5A984E86938}" type="datetime1">
              <a:rPr lang="ko-KR" altLang="en-US" smtClean="0"/>
              <a:pPr/>
              <a:t>2013/11/08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407625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4F5DEC1-2A53-47AF-8F5A-CA28FD0A517C}" type="datetime1">
              <a:rPr lang="ko-KR" altLang="en-US" smtClean="0"/>
              <a:pPr/>
              <a:t>2013/11/08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58108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72DBD2E-6BB1-4D67-AC66-6BF17B45C78F}" type="datetime1">
              <a:rPr lang="ko-KR" altLang="en-US" smtClean="0"/>
              <a:pPr/>
              <a:t>2013/11/08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427032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B5DF0C1-71FE-48CB-AFFB-20735A01BA1C}" type="datetime1">
              <a:rPr lang="ko-KR" altLang="en-US" smtClean="0"/>
              <a:pPr/>
              <a:t>2013/11/08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40764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F8CCC00-2774-4601-8332-51BCC054ACE9}" type="datetime1">
              <a:rPr lang="ko-KR" altLang="en-US" smtClean="0"/>
              <a:pPr/>
              <a:t>2013/11/08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382366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50D0CCB-CAD1-4771-B5D3-1454F8E27EA7}" type="datetime1">
              <a:rPr lang="ko-KR" altLang="en-US" smtClean="0"/>
              <a:pPr/>
              <a:t>2013/11/08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17745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982C8-830D-498D-8A80-26D46CF4344C}" type="datetime1">
              <a:rPr lang="ko-KR" altLang="en-US" smtClean="0"/>
              <a:pPr/>
              <a:t>2013/11/08</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5A9E5-EC4D-41F8-AB30-2F8BAE1E7879}" type="slidenum">
              <a:rPr lang="ko-KR" altLang="en-US" smtClean="0"/>
              <a:pPr/>
              <a:t>‹#›</a:t>
            </a:fld>
            <a:endParaRPr lang="ko-KR" altLang="en-US"/>
          </a:p>
        </p:txBody>
      </p:sp>
    </p:spTree>
    <p:extLst>
      <p:ext uri="{BB962C8B-B14F-4D97-AF65-F5344CB8AC3E}">
        <p14:creationId xmlns="" xmlns:p14="http://schemas.microsoft.com/office/powerpoint/2010/main" val="39657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lottehotelworld.co.kr/" TargetMode="External"/><Relationship Id="rId4" Type="http://schemas.openxmlformats.org/officeDocument/2006/relationships/hyperlink" Target="mailto:Worldroom@hotellotte.co.k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217613"/>
            <a:ext cx="9144000" cy="2387600"/>
          </a:xfrm>
        </p:spPr>
        <p:txBody>
          <a:bodyPr anchor="ctr">
            <a:normAutofit/>
          </a:bodyPr>
          <a:lstStyle/>
          <a:p>
            <a:pPr>
              <a:lnSpc>
                <a:spcPct val="100000"/>
              </a:lnSpc>
            </a:pPr>
            <a:r>
              <a:rPr lang="en-US" altLang="ko-KR" sz="7200" dirty="0" smtClean="0">
                <a:solidFill>
                  <a:srgbClr val="003300"/>
                </a:solidFill>
              </a:rPr>
              <a:t>GICC 2013</a:t>
            </a:r>
            <a:r>
              <a:rPr lang="en-US" altLang="ko-KR" dirty="0" smtClean="0">
                <a:solidFill>
                  <a:srgbClr val="003300"/>
                </a:solidFill>
              </a:rPr>
              <a:t/>
            </a:r>
            <a:br>
              <a:rPr lang="en-US" altLang="ko-KR" dirty="0" smtClean="0">
                <a:solidFill>
                  <a:srgbClr val="003300"/>
                </a:solidFill>
              </a:rPr>
            </a:br>
            <a:r>
              <a:rPr lang="en-US" altLang="ko-KR" sz="3000" dirty="0" smtClean="0">
                <a:solidFill>
                  <a:srgbClr val="99CC00"/>
                </a:solidFill>
              </a:rPr>
              <a:t>Global Infrastructure Cooperation Conference</a:t>
            </a:r>
            <a:endParaRPr lang="ko-KR" altLang="en-US" sz="3000" dirty="0">
              <a:solidFill>
                <a:srgbClr val="99CC00"/>
              </a:solidFill>
            </a:endParaRPr>
          </a:p>
        </p:txBody>
      </p:sp>
      <p:sp>
        <p:nvSpPr>
          <p:cNvPr id="3" name="부제목 2"/>
          <p:cNvSpPr>
            <a:spLocks noGrp="1"/>
          </p:cNvSpPr>
          <p:nvPr>
            <p:ph type="subTitle" idx="1"/>
          </p:nvPr>
        </p:nvSpPr>
        <p:spPr>
          <a:xfrm>
            <a:off x="1524000" y="3802063"/>
            <a:ext cx="9144000" cy="1655762"/>
          </a:xfrm>
        </p:spPr>
        <p:txBody>
          <a:bodyPr anchor="t"/>
          <a:lstStyle/>
          <a:p>
            <a:r>
              <a:rPr lang="ko-KR" altLang="en-US" dirty="0" err="1" smtClean="0"/>
              <a:t>발주처</a:t>
            </a:r>
            <a:r>
              <a:rPr lang="ko-KR" altLang="en-US" dirty="0" smtClean="0"/>
              <a:t> 가이드 북 </a:t>
            </a:r>
            <a:r>
              <a:rPr lang="ko-KR" altLang="en-US" dirty="0" err="1" smtClean="0"/>
              <a:t>컨텐츠</a:t>
            </a:r>
            <a:r>
              <a:rPr lang="ko-KR" altLang="en-US" dirty="0" smtClean="0"/>
              <a:t> 시안</a:t>
            </a:r>
            <a:endParaRPr lang="en-US" altLang="ko-KR" dirty="0" smtClean="0"/>
          </a:p>
          <a:p>
            <a:endParaRPr lang="en-US" altLang="ko-KR" dirty="0"/>
          </a:p>
          <a:p>
            <a:r>
              <a:rPr lang="en-US" altLang="ko-KR" dirty="0" smtClean="0"/>
              <a:t>2013. 11. </a:t>
            </a:r>
            <a:r>
              <a:rPr lang="en-US" altLang="ko-KR" smtClean="0"/>
              <a:t>8</a:t>
            </a:r>
            <a:endParaRPr lang="ko-KR" altLang="en-US" dirty="0"/>
          </a:p>
        </p:txBody>
      </p:sp>
      <p:pic>
        <p:nvPicPr>
          <p:cNvPr id="19" name="그림 18"/>
          <p:cNvPicPr preferRelativeResize="0">
            <a:picLocks noChangeAspect="1"/>
          </p:cNvPicPr>
          <p:nvPr/>
        </p:nvPicPr>
        <p:blipFill rotWithShape="1">
          <a:blip r:embed="rId3" cstate="print"/>
          <a:srcRect t="581" b="208"/>
          <a:stretch/>
        </p:blipFill>
        <p:spPr>
          <a:xfrm rot="16200000">
            <a:off x="5824534" y="494146"/>
            <a:ext cx="542929" cy="12192002"/>
          </a:xfrm>
          <a:prstGeom prst="rect">
            <a:avLst/>
          </a:prstGeom>
        </p:spPr>
      </p:pic>
    </p:spTree>
    <p:extLst>
      <p:ext uri="{BB962C8B-B14F-4D97-AF65-F5344CB8AC3E}">
        <p14:creationId xmlns="" xmlns:p14="http://schemas.microsoft.com/office/powerpoint/2010/main" val="233677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3"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3"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17" name="TextBox 16"/>
          <p:cNvSpPr txBox="1"/>
          <p:nvPr/>
        </p:nvSpPr>
        <p:spPr>
          <a:xfrm>
            <a:off x="323850" y="790575"/>
            <a:ext cx="6047689" cy="7386638"/>
          </a:xfrm>
          <a:prstGeom prst="rect">
            <a:avLst/>
          </a:prstGeom>
          <a:noFill/>
        </p:spPr>
        <p:txBody>
          <a:bodyPr wrap="square" rtlCol="0">
            <a:spAutoFit/>
          </a:bodyPr>
          <a:lstStyle/>
          <a:p>
            <a:r>
              <a:rPr lang="en-US" altLang="ko-KR" sz="1000" b="1" dirty="0" smtClean="0"/>
              <a:t>Overview</a:t>
            </a:r>
          </a:p>
          <a:p>
            <a:endParaRPr lang="en-US" altLang="ko-KR" sz="900" dirty="0" smtClean="0"/>
          </a:p>
          <a:p>
            <a:r>
              <a:rPr lang="en-US" altLang="ko-KR" sz="900" dirty="0" smtClean="0"/>
              <a:t>Title : Global Infrastructure Cooperation Conference (GICC) 2013</a:t>
            </a:r>
            <a:endParaRPr lang="en-US" altLang="ko-KR" sz="900" dirty="0"/>
          </a:p>
          <a:p>
            <a:r>
              <a:rPr lang="en-US" altLang="ko-KR" sz="900" dirty="0" smtClean="0"/>
              <a:t>Date : November 12(Tue) – 14(Thu) 2013</a:t>
            </a:r>
          </a:p>
          <a:p>
            <a:r>
              <a:rPr lang="en-US" altLang="ko-KR" sz="900" dirty="0" smtClean="0"/>
              <a:t>Venue : </a:t>
            </a:r>
            <a:r>
              <a:rPr lang="en-US" altLang="ko-KR" sz="900" dirty="0" err="1" smtClean="0"/>
              <a:t>Lotte</a:t>
            </a:r>
            <a:r>
              <a:rPr lang="en-US" altLang="ko-KR" sz="900" dirty="0" smtClean="0"/>
              <a:t> Hotel World, Seoul, Korea</a:t>
            </a:r>
          </a:p>
          <a:p>
            <a:r>
              <a:rPr lang="en-US" altLang="ko-KR" sz="900" dirty="0" smtClean="0"/>
              <a:t>Hosted by : Ministry of Land, Infrastructure and Transport (MOLIT)</a:t>
            </a:r>
          </a:p>
          <a:p>
            <a:r>
              <a:rPr lang="en-US" altLang="ko-KR" sz="900" dirty="0" smtClean="0"/>
              <a:t>Organized by : International Contractors Association of Korea (ICAK)</a:t>
            </a:r>
          </a:p>
          <a:p>
            <a:endParaRPr lang="en-US" altLang="ko-KR" sz="900" dirty="0"/>
          </a:p>
          <a:p>
            <a:r>
              <a:rPr lang="en-US" altLang="ko-KR" sz="1000" b="1" dirty="0" smtClean="0"/>
              <a:t>Daily Program</a:t>
            </a:r>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smtClean="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900" dirty="0"/>
          </a:p>
          <a:p>
            <a:endParaRPr lang="en-US" altLang="ko-KR" sz="1000" b="1" dirty="0" smtClean="0"/>
          </a:p>
          <a:p>
            <a:endParaRPr lang="en-US" altLang="ko-KR" sz="1000" b="1" dirty="0"/>
          </a:p>
          <a:p>
            <a:endParaRPr lang="en-US" altLang="ko-KR" sz="1000" b="1" dirty="0" smtClean="0"/>
          </a:p>
          <a:p>
            <a:endParaRPr lang="en-US" altLang="ko-KR" sz="700" dirty="0" smtClean="0"/>
          </a:p>
          <a:p>
            <a:endParaRPr lang="en-US" altLang="ko-KR" sz="700" dirty="0" smtClean="0"/>
          </a:p>
          <a:p>
            <a:endParaRPr lang="en-US" altLang="ko-KR" sz="800" dirty="0" smtClean="0"/>
          </a:p>
          <a:p>
            <a:endParaRPr lang="en-US" altLang="ko-KR" sz="800" dirty="0" smtClean="0"/>
          </a:p>
          <a:p>
            <a:endParaRPr lang="en-US" altLang="ko-KR" sz="800" dirty="0" smtClean="0"/>
          </a:p>
          <a:p>
            <a:endParaRPr lang="en-US" altLang="ko-KR" sz="800" dirty="0" smtClean="0"/>
          </a:p>
          <a:p>
            <a:endParaRPr lang="en-US" altLang="ko-KR" sz="800" dirty="0" smtClean="0"/>
          </a:p>
          <a:p>
            <a:r>
              <a:rPr lang="en-US" altLang="ko-KR" sz="800" dirty="0" smtClean="0"/>
              <a:t>*Overseas project owners are not mandated to participate Korean </a:t>
            </a:r>
            <a:r>
              <a:rPr lang="en-US" altLang="ko-KR" sz="800" dirty="0" smtClean="0">
                <a:latin typeface="+mn-ea"/>
              </a:rPr>
              <a:t>Attaché  &amp; ADIC meetings.</a:t>
            </a:r>
            <a:endParaRPr lang="en-US" altLang="ko-KR" sz="900" b="1" dirty="0" smtClean="0"/>
          </a:p>
          <a:p>
            <a:r>
              <a:rPr lang="en-US" altLang="ko-KR" sz="900" dirty="0" smtClean="0"/>
              <a:t>*Please refer to page 7 for Floor Plan of the venue.</a:t>
            </a:r>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p:txBody>
      </p:sp>
      <p:sp>
        <p:nvSpPr>
          <p:cNvPr id="18" name="TextBox 17"/>
          <p:cNvSpPr txBox="1"/>
          <p:nvPr/>
        </p:nvSpPr>
        <p:spPr>
          <a:xfrm>
            <a:off x="6438900" y="790575"/>
            <a:ext cx="5419725" cy="2185214"/>
          </a:xfrm>
          <a:prstGeom prst="rect">
            <a:avLst/>
          </a:prstGeom>
          <a:noFill/>
        </p:spPr>
        <p:txBody>
          <a:bodyPr wrap="square" rtlCol="0">
            <a:spAutoFit/>
          </a:bodyPr>
          <a:lstStyle/>
          <a:p>
            <a:r>
              <a:rPr lang="en-US" altLang="ko-KR" sz="1000" b="1" dirty="0" smtClean="0"/>
              <a:t>Project Seminar_ Day 1 (November 12)</a:t>
            </a:r>
          </a:p>
          <a:p>
            <a:endParaRPr lang="en-US" altLang="ko-KR" sz="900" dirty="0"/>
          </a:p>
          <a:p>
            <a:r>
              <a:rPr lang="en-US" altLang="ko-KR" sz="900" dirty="0" smtClean="0"/>
              <a:t>Main Event</a:t>
            </a:r>
          </a:p>
          <a:p>
            <a:endParaRPr lang="en-US" altLang="ko-KR" sz="900" dirty="0"/>
          </a:p>
          <a:p>
            <a:r>
              <a:rPr lang="en-US" altLang="ko-KR" sz="900" dirty="0" smtClean="0"/>
              <a:t>Date : November 12, 09:00-20:30</a:t>
            </a:r>
          </a:p>
          <a:p>
            <a:r>
              <a:rPr lang="en-US" altLang="ko-KR" sz="900" dirty="0" smtClean="0"/>
              <a:t>Venue : Crystal Ballroom (3F), </a:t>
            </a:r>
            <a:r>
              <a:rPr lang="en-US" altLang="ko-KR" sz="900" dirty="0" err="1" smtClean="0"/>
              <a:t>Lotte</a:t>
            </a:r>
            <a:r>
              <a:rPr lang="en-US" altLang="ko-KR" sz="900" dirty="0" smtClean="0"/>
              <a:t> Hotel World</a:t>
            </a:r>
          </a:p>
          <a:p>
            <a:endParaRPr lang="en-US" altLang="ko-KR" sz="900" dirty="0"/>
          </a:p>
          <a:p>
            <a:r>
              <a:rPr lang="en-US" altLang="ko-KR" sz="900" dirty="0"/>
              <a:t> </a:t>
            </a:r>
            <a:r>
              <a:rPr lang="en-US" altLang="ko-KR" sz="900" dirty="0" smtClean="0"/>
              <a:t>-Please make sure to arrive at the venue ten minutes early (09:50) for the Opening Ceremony</a:t>
            </a:r>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p:txBody>
      </p:sp>
      <p:graphicFrame>
        <p:nvGraphicFramePr>
          <p:cNvPr id="19" name="표 18"/>
          <p:cNvGraphicFramePr>
            <a:graphicFrameLocks noGrp="1" noChangeAspect="1"/>
          </p:cNvGraphicFramePr>
          <p:nvPr>
            <p:extLst>
              <p:ext uri="{D42A27DB-BD31-4B8C-83A1-F6EECF244321}">
                <p14:modId xmlns="" xmlns:p14="http://schemas.microsoft.com/office/powerpoint/2010/main" val="2817391864"/>
              </p:ext>
            </p:extLst>
          </p:nvPr>
        </p:nvGraphicFramePr>
        <p:xfrm>
          <a:off x="257219" y="2173061"/>
          <a:ext cx="5725638" cy="4378136"/>
        </p:xfrm>
        <a:graphic>
          <a:graphicData uri="http://schemas.openxmlformats.org/drawingml/2006/table">
            <a:tbl>
              <a:tblPr/>
              <a:tblGrid>
                <a:gridCol w="562188"/>
                <a:gridCol w="606239"/>
                <a:gridCol w="644694"/>
                <a:gridCol w="543464"/>
                <a:gridCol w="419052"/>
                <a:gridCol w="470813"/>
                <a:gridCol w="475224"/>
                <a:gridCol w="593638"/>
                <a:gridCol w="607227"/>
                <a:gridCol w="803099"/>
              </a:tblGrid>
              <a:tr h="245277">
                <a:tc>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Time</a:t>
                      </a:r>
                      <a:endParaRPr lang="ko-KR" altLang="en-US" sz="8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gridSpan="4">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Day 1</a:t>
                      </a:r>
                    </a:p>
                    <a:p>
                      <a:pPr marL="0" marR="0" algn="ctr">
                        <a:lnSpc>
                          <a:spcPct val="130000"/>
                        </a:lnSpc>
                        <a:spcBef>
                          <a:spcPts val="0"/>
                        </a:spcBef>
                        <a:spcAft>
                          <a:spcPts val="0"/>
                        </a:spcAft>
                      </a:pPr>
                      <a:r>
                        <a:rPr lang="en-US" altLang="ko-KR" sz="800" dirty="0" smtClean="0">
                          <a:latin typeface="+mn-lt"/>
                          <a:ea typeface="+mn-ea"/>
                        </a:rPr>
                        <a:t>Nov. 12(Tue) </a:t>
                      </a:r>
                      <a:endParaRPr lang="ko-KR" altLang="en-US" sz="8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Day</a:t>
                      </a:r>
                      <a:r>
                        <a:rPr lang="en-US" altLang="ko-KR" sz="800" b="0" baseline="0" dirty="0" smtClean="0">
                          <a:solidFill>
                            <a:srgbClr val="000000"/>
                          </a:solidFill>
                          <a:effectLst/>
                          <a:latin typeface="+mn-lt"/>
                          <a:ea typeface="+mn-ea"/>
                        </a:rPr>
                        <a:t> 2</a:t>
                      </a:r>
                    </a:p>
                    <a:p>
                      <a:pPr marL="0" marR="0" algn="ctr">
                        <a:lnSpc>
                          <a:spcPct val="130000"/>
                        </a:lnSpc>
                        <a:spcBef>
                          <a:spcPts val="0"/>
                        </a:spcBef>
                        <a:spcAft>
                          <a:spcPts val="0"/>
                        </a:spcAft>
                      </a:pPr>
                      <a:r>
                        <a:rPr lang="en-US" altLang="ko-KR" sz="800" dirty="0" smtClean="0">
                          <a:latin typeface="+mn-lt"/>
                          <a:ea typeface="+mn-ea"/>
                        </a:rPr>
                        <a:t>Nov. 13(Wed) </a:t>
                      </a:r>
                      <a:endParaRPr lang="ko-KR" altLang="en-US" sz="8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Day</a:t>
                      </a:r>
                      <a:r>
                        <a:rPr lang="en-US" altLang="ko-KR" sz="800" b="0" baseline="0" dirty="0" smtClean="0">
                          <a:solidFill>
                            <a:srgbClr val="000000"/>
                          </a:solidFill>
                          <a:effectLst/>
                          <a:latin typeface="+mn-lt"/>
                          <a:ea typeface="+mn-ea"/>
                        </a:rPr>
                        <a:t> 3</a:t>
                      </a:r>
                    </a:p>
                    <a:p>
                      <a:pPr marL="0" marR="0" algn="ctr">
                        <a:lnSpc>
                          <a:spcPct val="130000"/>
                        </a:lnSpc>
                        <a:spcBef>
                          <a:spcPts val="0"/>
                        </a:spcBef>
                        <a:spcAft>
                          <a:spcPts val="0"/>
                        </a:spcAft>
                      </a:pPr>
                      <a:r>
                        <a:rPr lang="en-US" altLang="ko-KR" sz="800" dirty="0" smtClean="0">
                          <a:latin typeface="+mn-lt"/>
                          <a:ea typeface="+mn-ea"/>
                        </a:rPr>
                        <a:t>Nov.</a:t>
                      </a:r>
                      <a:r>
                        <a:rPr lang="en-US" altLang="ko-KR" sz="800" baseline="0" dirty="0" smtClean="0">
                          <a:latin typeface="+mn-lt"/>
                          <a:ea typeface="+mn-ea"/>
                        </a:rPr>
                        <a:t> </a:t>
                      </a:r>
                      <a:r>
                        <a:rPr lang="en-US" altLang="ko-KR" sz="800" dirty="0" smtClean="0">
                          <a:latin typeface="+mn-lt"/>
                          <a:ea typeface="+mn-ea"/>
                        </a:rPr>
                        <a:t>14(Thu) </a:t>
                      </a:r>
                      <a:endParaRPr lang="ko-KR" altLang="en-US" sz="8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102070">
                <a:tc rowSpan="2">
                  <a:txBody>
                    <a:bodyPr/>
                    <a:lstStyle/>
                    <a:p>
                      <a:pPr marL="0" marR="0" algn="ctr">
                        <a:lnSpc>
                          <a:spcPct val="130000"/>
                        </a:lnSpc>
                        <a:spcBef>
                          <a:spcPts val="0"/>
                        </a:spcBef>
                        <a:spcAft>
                          <a:spcPts val="0"/>
                        </a:spcAft>
                      </a:pPr>
                      <a:r>
                        <a:rPr lang="en-US" sz="600" b="0" dirty="0" smtClean="0">
                          <a:solidFill>
                            <a:schemeClr val="tx1"/>
                          </a:solidFill>
                          <a:effectLst/>
                          <a:latin typeface="+mn-lt"/>
                          <a:ea typeface="+mn-ea"/>
                        </a:rPr>
                        <a:t>09:00~09:30</a:t>
                      </a:r>
                      <a:endParaRPr lang="en-US" sz="600" b="0" dirty="0">
                        <a:solidFill>
                          <a:schemeClr val="tx1"/>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3" gridSpan="4">
                  <a:txBody>
                    <a:bodyPr/>
                    <a:lstStyle/>
                    <a:p>
                      <a:pPr marL="0" marR="0" algn="ctr">
                        <a:lnSpc>
                          <a:spcPct val="130000"/>
                        </a:lnSpc>
                        <a:spcBef>
                          <a:spcPts val="0"/>
                        </a:spcBef>
                        <a:spcAft>
                          <a:spcPts val="0"/>
                        </a:spcAft>
                      </a:pPr>
                      <a:r>
                        <a:rPr lang="en-US" altLang="ko-KR" sz="630" dirty="0" smtClean="0">
                          <a:solidFill>
                            <a:schemeClr val="tx1"/>
                          </a:solidFill>
                          <a:latin typeface="+mn-lt"/>
                          <a:ea typeface="+mn-ea"/>
                        </a:rPr>
                        <a:t>Registration</a:t>
                      </a: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3" hMerge="1">
                  <a:txBody>
                    <a:bodyPr/>
                    <a:lstStyle/>
                    <a:p>
                      <a:pPr latinLnBrk="1"/>
                      <a:endParaRPr lang="ko-KR" altLang="en-US"/>
                    </a:p>
                  </a:txBody>
                  <a:tcPr/>
                </a:tc>
                <a:tc rowSpan="3" hMerge="1">
                  <a:txBody>
                    <a:bodyPr/>
                    <a:lstStyle/>
                    <a:p>
                      <a:pPr latinLnBrk="1"/>
                      <a:endParaRPr lang="ko-KR" altLang="en-US"/>
                    </a:p>
                  </a:txBody>
                  <a:tcPr/>
                </a:tc>
                <a:tc rowSpan="3" hMerge="1">
                  <a:txBody>
                    <a:bodyPr/>
                    <a:lstStyle/>
                    <a:p>
                      <a:pPr latinLnBrk="1"/>
                      <a:endParaRPr lang="ko-KR" altLang="en-US"/>
                    </a:p>
                  </a:txBody>
                  <a:tcPr/>
                </a:tc>
                <a:tc gridSpan="2">
                  <a:txBody>
                    <a:bodyPr/>
                    <a:lstStyle/>
                    <a:p>
                      <a:pPr algn="ctr" latinLnBrk="1"/>
                      <a:endParaRPr lang="ko-KR" altLang="en-US" sz="63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0" marR="0" algn="ctr">
                        <a:lnSpc>
                          <a:spcPct val="130000"/>
                        </a:lnSpc>
                        <a:spcBef>
                          <a:spcPts val="0"/>
                        </a:spcBef>
                        <a:spcAft>
                          <a:spcPts val="0"/>
                        </a:spcAft>
                      </a:pPr>
                      <a:endParaRPr lang="en-US" altLang="ko-KR" sz="60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5">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Korean Attaché</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Meeting</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(Emerald Room)</a:t>
                      </a:r>
                    </a:p>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5">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Project Opportunities with ADIC</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a:t>
                      </a:r>
                      <a:r>
                        <a:rPr lang="en-US" altLang="ko-KR" sz="630" b="0" dirty="0" err="1" smtClean="0">
                          <a:solidFill>
                            <a:schemeClr val="tx1"/>
                          </a:solidFill>
                          <a:effectLst/>
                          <a:latin typeface="+mn-lt"/>
                          <a:ea typeface="+mn-ea"/>
                        </a:rPr>
                        <a:t>Ruby</a:t>
                      </a:r>
                      <a:r>
                        <a:rPr lang="en-US" altLang="ko-KR" sz="630" b="0" baseline="0" dirty="0" err="1" smtClean="0">
                          <a:solidFill>
                            <a:schemeClr val="tx1"/>
                          </a:solidFill>
                          <a:effectLst/>
                          <a:latin typeface="+mn-lt"/>
                          <a:ea typeface="+mn-ea"/>
                        </a:rPr>
                        <a:t>&amp;Jade</a:t>
                      </a:r>
                      <a:r>
                        <a:rPr lang="en-US" altLang="ko-KR" sz="630" b="0" baseline="0" dirty="0" smtClean="0">
                          <a:solidFill>
                            <a:schemeClr val="tx1"/>
                          </a:solidFill>
                          <a:effectLst/>
                          <a:latin typeface="+mn-lt"/>
                          <a:ea typeface="+mn-ea"/>
                        </a:rPr>
                        <a:t> Room</a:t>
                      </a:r>
                      <a:r>
                        <a:rPr lang="en-US" altLang="ko-KR" sz="630" b="0" dirty="0" smtClean="0">
                          <a:solidFill>
                            <a:schemeClr val="tx1"/>
                          </a:solidFill>
                          <a:effectLst/>
                          <a:latin typeface="+mn-lt"/>
                          <a:ea typeface="+mn-ea"/>
                        </a:rPr>
                        <a:t>)</a:t>
                      </a:r>
                    </a:p>
                    <a:p>
                      <a:pPr marL="0" marR="0" indent="0" algn="ctr" defTabSz="914400" rtl="0" eaLnBrk="1" fontAlgn="auto" latinLnBrk="1" hangingPunct="1">
                        <a:lnSpc>
                          <a:spcPct val="130000"/>
                        </a:lnSpc>
                        <a:spcBef>
                          <a:spcPts val="0"/>
                        </a:spcBef>
                        <a:spcAft>
                          <a:spcPts val="0"/>
                        </a:spcAft>
                        <a:buClrTx/>
                        <a:buSzTx/>
                        <a:buFontTx/>
                        <a:buNone/>
                        <a:tabLst/>
                        <a:defRPr/>
                      </a:pPr>
                      <a:endParaRPr lang="en-US" altLang="ko-KR"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11">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Industrial </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site </a:t>
                      </a:r>
                      <a:r>
                        <a:rPr lang="en-US" altLang="ko-KR" sz="630" b="0" dirty="0" smtClean="0">
                          <a:solidFill>
                            <a:srgbClr val="000000"/>
                          </a:solidFill>
                          <a:effectLst/>
                          <a:latin typeface="+mn-lt"/>
                          <a:ea typeface="+mn-ea"/>
                        </a:rPr>
                        <a:t>tour</a:t>
                      </a:r>
                      <a:endParaRPr lang="ko-KR" altLang="en-US" sz="63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0">
                <a:tc vMerge="1">
                  <a:txBody>
                    <a:bodyPr/>
                    <a:lstStyle/>
                    <a:p>
                      <a:pPr latinLnBrk="1"/>
                      <a:endParaRPr lang="ko-KR" altLang="en-US"/>
                    </a:p>
                  </a:txBody>
                  <a:tcPr/>
                </a:tc>
                <a:tc gridSpan="4"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rowSpan="2"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dirty="0" smtClean="0">
                          <a:solidFill>
                            <a:schemeClr val="tx1"/>
                          </a:solidFill>
                          <a:latin typeface="+mn-lt"/>
                          <a:ea typeface="+mn-ea"/>
                        </a:rPr>
                        <a:t>Registration</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hMerge="1">
                  <a:txBody>
                    <a:bodyPr/>
                    <a:lstStyle/>
                    <a:p>
                      <a:pPr marL="0" marR="0" algn="ctr">
                        <a:lnSpc>
                          <a:spcPct val="130000"/>
                        </a:lnSpc>
                        <a:spcBef>
                          <a:spcPts val="0"/>
                        </a:spcBef>
                        <a:spcAft>
                          <a:spcPts val="0"/>
                        </a:spcAft>
                      </a:pPr>
                      <a:endParaRPr lang="en-US" altLang="ko-KR" sz="60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0">
                <a:tc>
                  <a:txBody>
                    <a:bodyPr/>
                    <a:lstStyle/>
                    <a:p>
                      <a:pPr marL="0" marR="0" algn="ctr">
                        <a:lnSpc>
                          <a:spcPct val="130000"/>
                        </a:lnSpc>
                        <a:spcBef>
                          <a:spcPts val="0"/>
                        </a:spcBef>
                        <a:spcAft>
                          <a:spcPts val="0"/>
                        </a:spcAft>
                      </a:pPr>
                      <a:r>
                        <a:rPr lang="en-US" sz="600" b="0" dirty="0" smtClean="0">
                          <a:solidFill>
                            <a:schemeClr val="tx1"/>
                          </a:solidFill>
                          <a:effectLst/>
                          <a:latin typeface="+mn-lt"/>
                          <a:ea typeface="+mn-ea"/>
                        </a:rPr>
                        <a:t>09:30~</a:t>
                      </a:r>
                      <a:r>
                        <a:rPr lang="en-US" altLang="ko-KR" sz="600" b="0" dirty="0" smtClean="0">
                          <a:solidFill>
                            <a:schemeClr val="tx1"/>
                          </a:solidFill>
                          <a:effectLst/>
                          <a:latin typeface="+mn-lt"/>
                          <a:ea typeface="+mn-ea"/>
                        </a:rPr>
                        <a:t>10:00</a:t>
                      </a:r>
                      <a:endParaRPr lang="en-US" sz="600" b="0" dirty="0">
                        <a:solidFill>
                          <a:schemeClr val="tx1"/>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252707">
                <a:tc>
                  <a:txBody>
                    <a:bodyPr/>
                    <a:lstStyle/>
                    <a:p>
                      <a:pPr marL="0" marR="0" algn="ctr">
                        <a:lnSpc>
                          <a:spcPct val="130000"/>
                        </a:lnSpc>
                        <a:spcBef>
                          <a:spcPts val="0"/>
                        </a:spcBef>
                        <a:spcAft>
                          <a:spcPts val="0"/>
                        </a:spcAft>
                      </a:pPr>
                      <a:r>
                        <a:rPr lang="en-US" sz="600" b="0" dirty="0">
                          <a:solidFill>
                            <a:schemeClr val="tx1"/>
                          </a:solidFill>
                          <a:effectLst/>
                          <a:latin typeface="+mn-lt"/>
                          <a:ea typeface="+mn-ea"/>
                        </a:rPr>
                        <a:t>10:00~10:40</a:t>
                      </a: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Opening Ceremony</a:t>
                      </a:r>
                      <a:endParaRPr lang="ko-KR" altLang="en-US" sz="630" b="0" dirty="0">
                        <a:solidFill>
                          <a:schemeClr val="tx1"/>
                        </a:solidFill>
                        <a:effectLst/>
                        <a:latin typeface="+mn-lt"/>
                        <a:ea typeface="+mn-ea"/>
                      </a:endParaRPr>
                    </a:p>
                    <a:p>
                      <a:pPr marL="0" marR="0" algn="ctr">
                        <a:lnSpc>
                          <a:spcPct val="130000"/>
                        </a:lnSpc>
                        <a:spcBef>
                          <a:spcPts val="0"/>
                        </a:spcBef>
                        <a:spcAft>
                          <a:spcPts val="0"/>
                        </a:spcAft>
                      </a:pPr>
                      <a:r>
                        <a:rPr lang="en-US" altLang="ko-KR" sz="630" b="0" dirty="0" smtClean="0">
                          <a:solidFill>
                            <a:schemeClr val="tx1"/>
                          </a:solidFill>
                          <a:effectLst/>
                          <a:latin typeface="+mn-lt"/>
                          <a:ea typeface="+mn-ea"/>
                        </a:rPr>
                        <a:t>(Crystal Ballroom)</a:t>
                      </a: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1:1 Project Meeting </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 Ballroom)</a:t>
                      </a:r>
                      <a:endParaRPr lang="ko-KR" altLang="en-US" sz="630" b="0" dirty="0" smtClean="0">
                        <a:solidFill>
                          <a:schemeClr val="tx1"/>
                        </a:solidFill>
                        <a:effectLst/>
                        <a:latin typeface="+mn-lt"/>
                        <a:ea typeface="+mn-ea"/>
                      </a:endParaRPr>
                    </a:p>
                    <a:p>
                      <a:pPr marL="0" marR="0" algn="ctr">
                        <a:lnSpc>
                          <a:spcPct val="130000"/>
                        </a:lnSpc>
                        <a:spcBef>
                          <a:spcPts val="0"/>
                        </a:spcBef>
                        <a:spcAft>
                          <a:spcPts val="0"/>
                        </a:spcAft>
                      </a:pP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dirty="0" smtClean="0">
                          <a:solidFill>
                            <a:srgbClr val="000000"/>
                          </a:solidFill>
                          <a:latin typeface="+mn-lt"/>
                        </a:rPr>
                        <a:t>MDB Private Sector Individual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(Pearl/Topaz</a:t>
                      </a:r>
                      <a:r>
                        <a:rPr lang="en-US" altLang="ko-KR" sz="630" b="0" baseline="0" dirty="0" smtClean="0">
                          <a:solidFill>
                            <a:schemeClr val="tx1"/>
                          </a:solidFill>
                          <a:effectLst/>
                          <a:latin typeface="+mn-lt"/>
                          <a:ea typeface="+mn-ea"/>
                        </a:rPr>
                        <a:t> Room)</a:t>
                      </a:r>
                      <a:endParaRPr lang="ko-KR" altLang="en-US" sz="630" b="0" dirty="0" smtClean="0">
                        <a:solidFill>
                          <a:schemeClr val="tx1"/>
                        </a:solidFill>
                        <a:effectLst/>
                        <a:latin typeface="+mn-lt"/>
                        <a:ea typeface="+mn-ea"/>
                      </a:endParaRPr>
                    </a:p>
                    <a:p>
                      <a:pPr marL="0" marR="0" algn="ctr">
                        <a:lnSpc>
                          <a:spcPct val="130000"/>
                        </a:lnSpc>
                        <a:spcBef>
                          <a:spcPts val="0"/>
                        </a:spcBef>
                        <a:spcAft>
                          <a:spcPts val="0"/>
                        </a:spcAft>
                      </a:pPr>
                      <a:endParaRPr lang="en-US" altLang="ko-KR"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0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en-US" altLang="ko-KR" sz="50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algn="ctr">
                        <a:lnSpc>
                          <a:spcPct val="130000"/>
                        </a:lnSpc>
                        <a:spcBef>
                          <a:spcPts val="0"/>
                        </a:spcBef>
                        <a:spcAft>
                          <a:spcPts val="0"/>
                        </a:spcAft>
                      </a:pPr>
                      <a:endParaRPr lang="ko-KR" altLang="en-US" sz="5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542429">
                <a:tc>
                  <a:txBody>
                    <a:bodyPr/>
                    <a:lstStyle/>
                    <a:p>
                      <a:pPr marL="0" marR="0" algn="ctr">
                        <a:lnSpc>
                          <a:spcPct val="130000"/>
                        </a:lnSpc>
                        <a:spcBef>
                          <a:spcPts val="0"/>
                        </a:spcBef>
                        <a:spcAft>
                          <a:spcPts val="0"/>
                        </a:spcAft>
                      </a:pPr>
                      <a:r>
                        <a:rPr lang="en-US" sz="600" b="0" dirty="0" smtClean="0">
                          <a:solidFill>
                            <a:schemeClr val="tx1"/>
                          </a:solidFill>
                          <a:effectLst/>
                          <a:latin typeface="+mn-lt"/>
                          <a:ea typeface="+mn-ea"/>
                        </a:rPr>
                        <a:t>10:40~12:00</a:t>
                      </a:r>
                      <a:endParaRPr lang="en-US" sz="600" b="0" dirty="0">
                        <a:solidFill>
                          <a:schemeClr val="tx1"/>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altLang="ko-KR" sz="630" b="0" dirty="0">
                          <a:solidFill>
                            <a:schemeClr val="tx1"/>
                          </a:solidFill>
                          <a:effectLst/>
                          <a:latin typeface="+mn-lt"/>
                          <a:ea typeface="+mn-ea"/>
                        </a:rPr>
                        <a:t>Session I</a:t>
                      </a:r>
                      <a:endParaRPr lang="ko-KR" altLang="en-US" sz="630" b="0" dirty="0">
                        <a:solidFill>
                          <a:schemeClr val="tx1"/>
                        </a:solidFill>
                        <a:effectLst/>
                        <a:latin typeface="+mn-lt"/>
                        <a:ea typeface="+mn-ea"/>
                      </a:endParaRPr>
                    </a:p>
                    <a:p>
                      <a:pPr marL="0" marR="0" algn="ctr">
                        <a:lnSpc>
                          <a:spcPct val="130000"/>
                        </a:lnSpc>
                        <a:spcBef>
                          <a:spcPts val="0"/>
                        </a:spcBef>
                        <a:spcAft>
                          <a:spcPts val="0"/>
                        </a:spcAft>
                      </a:pPr>
                      <a:r>
                        <a:rPr lang="en-US" altLang="ko-KR" sz="630" b="0" dirty="0" smtClean="0">
                          <a:solidFill>
                            <a:schemeClr val="tx1"/>
                          </a:solidFill>
                          <a:effectLst/>
                          <a:latin typeface="+mn-lt"/>
                          <a:ea typeface="+mn-ea"/>
                        </a:rPr>
                        <a:t>Introducing</a:t>
                      </a:r>
                      <a:r>
                        <a:rPr lang="en-US" altLang="ko-KR" sz="630" b="0" baseline="0" dirty="0" smtClean="0">
                          <a:solidFill>
                            <a:schemeClr val="tx1"/>
                          </a:solidFill>
                          <a:effectLst/>
                          <a:latin typeface="+mn-lt"/>
                          <a:ea typeface="+mn-ea"/>
                        </a:rPr>
                        <a:t> Korean Contractors’ Competitiveness and Government Support</a:t>
                      </a:r>
                      <a:endParaRPr lang="en-US" altLang="ko-KR" sz="630" b="0" dirty="0" smtClean="0">
                        <a:solidFill>
                          <a:schemeClr val="tx1"/>
                        </a:solidFill>
                        <a:effectLst/>
                        <a:latin typeface="+mn-lt"/>
                        <a:ea typeface="+mn-ea"/>
                      </a:endParaRPr>
                    </a:p>
                    <a:p>
                      <a:pPr marL="0" marR="0" algn="ctr">
                        <a:lnSpc>
                          <a:spcPct val="130000"/>
                        </a:lnSpc>
                        <a:spcBef>
                          <a:spcPts val="0"/>
                        </a:spcBef>
                        <a:spcAft>
                          <a:spcPts val="0"/>
                        </a:spcAft>
                      </a:pPr>
                      <a:r>
                        <a:rPr lang="en-US" altLang="ko-KR" sz="630" b="0" dirty="0" smtClean="0">
                          <a:solidFill>
                            <a:schemeClr val="tx1"/>
                          </a:solidFill>
                          <a:effectLst/>
                          <a:latin typeface="+mn-lt"/>
                          <a:ea typeface="+mn-ea"/>
                        </a:rPr>
                        <a:t>(Crystal Ballroom)</a:t>
                      </a: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245277">
                <a:tc>
                  <a:txBody>
                    <a:bodyPr/>
                    <a:lstStyle/>
                    <a:p>
                      <a:pPr marL="0" marR="0" algn="ctr">
                        <a:lnSpc>
                          <a:spcPct val="130000"/>
                        </a:lnSpc>
                        <a:spcBef>
                          <a:spcPts val="0"/>
                        </a:spcBef>
                        <a:spcAft>
                          <a:spcPts val="0"/>
                        </a:spcAft>
                      </a:pPr>
                      <a:r>
                        <a:rPr lang="en-US" sz="600" b="0" dirty="0" smtClean="0">
                          <a:solidFill>
                            <a:schemeClr val="tx1"/>
                          </a:solidFill>
                          <a:effectLst/>
                          <a:latin typeface="+mn-lt"/>
                          <a:ea typeface="+mn-ea"/>
                        </a:rPr>
                        <a:t>12:00~14:00</a:t>
                      </a:r>
                      <a:endParaRPr lang="en-US" sz="600" b="0" dirty="0">
                        <a:solidFill>
                          <a:schemeClr val="tx1"/>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Luncheon hosted</a:t>
                      </a:r>
                      <a:r>
                        <a:rPr lang="en-US" altLang="ko-KR" sz="630" b="0" baseline="0" dirty="0" smtClean="0">
                          <a:solidFill>
                            <a:schemeClr val="tx1"/>
                          </a:solidFill>
                          <a:effectLst/>
                          <a:latin typeface="+mn-lt"/>
                          <a:ea typeface="+mn-ea"/>
                        </a:rPr>
                        <a:t> by MOLIT</a:t>
                      </a:r>
                      <a:endParaRPr lang="en-US" altLang="ko-KR" sz="630" b="0" dirty="0" smtClean="0">
                        <a:solidFill>
                          <a:schemeClr val="tx1"/>
                        </a:solidFill>
                        <a:effectLst/>
                        <a:latin typeface="+mn-lt"/>
                        <a:ea typeface="+mn-ea"/>
                      </a:endParaRPr>
                    </a:p>
                    <a:p>
                      <a:pPr marL="0" marR="0" algn="ctr">
                        <a:lnSpc>
                          <a:spcPct val="130000"/>
                        </a:lnSpc>
                        <a:spcBef>
                          <a:spcPts val="0"/>
                        </a:spcBef>
                        <a:spcAft>
                          <a:spcPts val="0"/>
                        </a:spcAft>
                      </a:pPr>
                      <a:r>
                        <a:rPr lang="en-US" altLang="ko-KR" sz="630" b="0" dirty="0" smtClean="0">
                          <a:solidFill>
                            <a:schemeClr val="tx1"/>
                          </a:solidFill>
                          <a:effectLst/>
                          <a:latin typeface="+mn-lt"/>
                          <a:ea typeface="+mn-ea"/>
                        </a:rPr>
                        <a:t>(Emerald Room)</a:t>
                      </a: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algn="ctr" latinLnBrk="1"/>
                      <a:r>
                        <a:rPr lang="en-US" altLang="ko-KR" sz="630" dirty="0" smtClean="0">
                          <a:latin typeface="+mn-lt"/>
                        </a:rPr>
                        <a:t>Lunch Buffet</a:t>
                      </a:r>
                      <a:r>
                        <a:rPr lang="en-US" altLang="ko-KR" sz="630" baseline="0" dirty="0" smtClean="0">
                          <a:latin typeface="+mn-lt"/>
                        </a:rPr>
                        <a:t> </a:t>
                      </a:r>
                    </a:p>
                    <a:p>
                      <a:pPr algn="ctr" latinLnBrk="1"/>
                      <a:r>
                        <a:rPr lang="en-US" altLang="ko-KR" sz="630" baseline="0" dirty="0" smtClean="0">
                          <a:latin typeface="+mn-lt"/>
                        </a:rPr>
                        <a:t>(Sapphire ballroom B1)</a:t>
                      </a:r>
                      <a:endParaRPr lang="ko-KR" altLang="en-US" sz="630" dirty="0">
                        <a:latin typeface="+mn-lt"/>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vMerge="1">
                  <a:txBody>
                    <a:bodyPr/>
                    <a:lstStyle/>
                    <a:p>
                      <a:pPr latinLnBrk="1"/>
                      <a:endParaRPr lang="ko-KR" altLang="en-US"/>
                    </a:p>
                  </a:txBody>
                  <a:tcPr/>
                </a:tc>
              </a:tr>
              <a:tr h="353762">
                <a:tc rowSpan="2">
                  <a:txBody>
                    <a:bodyPr/>
                    <a:lstStyle/>
                    <a:p>
                      <a:pPr marL="0" marR="0" algn="ctr">
                        <a:lnSpc>
                          <a:spcPct val="130000"/>
                        </a:lnSpc>
                        <a:spcBef>
                          <a:spcPts val="0"/>
                        </a:spcBef>
                        <a:spcAft>
                          <a:spcPts val="0"/>
                        </a:spcAft>
                      </a:pPr>
                      <a:r>
                        <a:rPr lang="en-US" sz="600" b="0" dirty="0" smtClean="0">
                          <a:solidFill>
                            <a:schemeClr val="tx1"/>
                          </a:solidFill>
                          <a:effectLst/>
                          <a:latin typeface="+mn-lt"/>
                          <a:ea typeface="+mn-ea"/>
                        </a:rPr>
                        <a:t>14:00~15:40</a:t>
                      </a:r>
                      <a:endParaRPr lang="en-US" sz="600" b="0" dirty="0">
                        <a:solidFill>
                          <a:schemeClr val="tx1"/>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sz="630" b="0" dirty="0">
                          <a:solidFill>
                            <a:schemeClr val="tx1"/>
                          </a:solidFill>
                          <a:effectLst/>
                          <a:latin typeface="+mn-lt"/>
                          <a:ea typeface="+mn-ea"/>
                        </a:rPr>
                        <a:t>Session II</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Project Presentation</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[different room by sectors]</a:t>
                      </a: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5">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1:1 Project Meeting </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 Ballroom)</a:t>
                      </a:r>
                      <a:endParaRPr lang="ko-KR" altLang="en-US" sz="630" b="0" dirty="0" smtClean="0">
                        <a:solidFill>
                          <a:schemeClr val="tx1"/>
                        </a:solidFill>
                        <a:effectLst/>
                        <a:latin typeface="+mn-lt"/>
                        <a:ea typeface="+mn-ea"/>
                      </a:endParaRPr>
                    </a:p>
                    <a:p>
                      <a:pPr marL="0" marR="0" algn="ctr">
                        <a:lnSpc>
                          <a:spcPct val="130000"/>
                        </a:lnSpc>
                        <a:spcBef>
                          <a:spcPts val="0"/>
                        </a:spcBef>
                        <a:spcAft>
                          <a:spcPts val="0"/>
                        </a:spcAft>
                      </a:pP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5">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dirty="0" smtClean="0">
                          <a:solidFill>
                            <a:srgbClr val="000000"/>
                          </a:solidFill>
                          <a:latin typeface="+mn-lt"/>
                        </a:rPr>
                        <a:t>MDB Private Sector Individual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(Pearl/Topaz</a:t>
                      </a:r>
                      <a:r>
                        <a:rPr lang="en-US" altLang="ko-KR" sz="630" b="0" baseline="0" dirty="0" smtClean="0">
                          <a:solidFill>
                            <a:schemeClr val="tx1"/>
                          </a:solidFill>
                          <a:effectLst/>
                          <a:latin typeface="+mn-lt"/>
                          <a:ea typeface="+mn-ea"/>
                        </a:rPr>
                        <a:t> Room)</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5">
                  <a:txBody>
                    <a:bodyPr/>
                    <a:lstStyle/>
                    <a:p>
                      <a:pPr marL="0" marR="0" algn="ctr">
                        <a:lnSpc>
                          <a:spcPct val="130000"/>
                        </a:lnSpc>
                        <a:spcBef>
                          <a:spcPts val="0"/>
                        </a:spcBef>
                        <a:spcAft>
                          <a:spcPts val="0"/>
                        </a:spcAft>
                      </a:pPr>
                      <a:r>
                        <a:rPr lang="en-US" altLang="ko-KR" sz="630" b="0" dirty="0" smtClean="0">
                          <a:solidFill>
                            <a:schemeClr val="tx1"/>
                          </a:solidFill>
                          <a:effectLst/>
                          <a:latin typeface="+mn-lt"/>
                          <a:ea typeface="+mn-ea"/>
                        </a:rPr>
                        <a:t>Korean Attaché</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Meeting</a:t>
                      </a:r>
                    </a:p>
                    <a:p>
                      <a:pPr marL="0" marR="0" algn="ctr">
                        <a:lnSpc>
                          <a:spcPct val="130000"/>
                        </a:lnSpc>
                        <a:spcBef>
                          <a:spcPts val="0"/>
                        </a:spcBef>
                        <a:spcAft>
                          <a:spcPts val="0"/>
                        </a:spcAft>
                      </a:pPr>
                      <a:r>
                        <a:rPr lang="en-US" altLang="ko-KR" sz="630" b="0" dirty="0" smtClean="0">
                          <a:solidFill>
                            <a:schemeClr val="tx1"/>
                          </a:solidFill>
                          <a:effectLst/>
                          <a:latin typeface="+mn-lt"/>
                          <a:ea typeface="+mn-ea"/>
                        </a:rPr>
                        <a:t>(Emerald Room)</a:t>
                      </a:r>
                    </a:p>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5">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dirty="0" smtClean="0">
                          <a:solidFill>
                            <a:schemeClr val="tx1"/>
                          </a:solidFill>
                          <a:latin typeface="+mn-lt"/>
                        </a:rPr>
                        <a:t>–</a:t>
                      </a:r>
                      <a:endParaRPr lang="ko-KR" altLang="en-US" sz="630" dirty="0" smtClean="0">
                        <a:solidFill>
                          <a:schemeClr val="tx1"/>
                        </a:solidFill>
                        <a:latin typeface="+mn-lt"/>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r>
              <a:tr h="532189">
                <a:tc vMerge="1">
                  <a:txBody>
                    <a:bodyPr/>
                    <a:lstStyle/>
                    <a:p>
                      <a:pPr latinLnBrk="1"/>
                      <a:endParaRPr lang="ko-KR" altLang="en-US" dirty="0"/>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Water Resource and</a:t>
                      </a:r>
                      <a:r>
                        <a:rPr lang="en-US" altLang="ko-KR" sz="630" b="0" baseline="0" dirty="0" smtClean="0">
                          <a:solidFill>
                            <a:schemeClr val="tx1"/>
                          </a:solidFill>
                          <a:effectLst/>
                          <a:latin typeface="+mn-lt"/>
                          <a:ea typeface="+mn-ea"/>
                        </a:rPr>
                        <a:t> </a:t>
                      </a:r>
                      <a:r>
                        <a:rPr lang="en-US" altLang="ko-KR" sz="630" b="0" dirty="0" smtClean="0">
                          <a:solidFill>
                            <a:schemeClr val="tx1"/>
                          </a:solidFill>
                          <a:effectLst/>
                          <a:latin typeface="+mn-lt"/>
                          <a:ea typeface="+mn-ea"/>
                        </a:rPr>
                        <a:t>Plant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a:t>
                      </a:r>
                      <a:r>
                        <a:rPr lang="en-US" altLang="ko-KR" sz="630" b="0" baseline="0" dirty="0" smtClean="0">
                          <a:solidFill>
                            <a:schemeClr val="tx1"/>
                          </a:solidFill>
                          <a:effectLst/>
                          <a:latin typeface="+mn-lt"/>
                          <a:ea typeface="+mn-ea"/>
                        </a:rPr>
                        <a:t> Ballroom 1)</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Transportation</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a:t>
                      </a:r>
                      <a:r>
                        <a:rPr lang="en-US" altLang="ko-KR" sz="630" b="0" baseline="0" dirty="0" smtClean="0">
                          <a:solidFill>
                            <a:schemeClr val="tx1"/>
                          </a:solidFill>
                          <a:effectLst/>
                          <a:latin typeface="+mn-lt"/>
                          <a:ea typeface="+mn-ea"/>
                        </a:rPr>
                        <a:t> Ballroom 2)</a:t>
                      </a:r>
                      <a:endParaRPr lang="ko-KR" altLang="en-US" sz="630" b="0" dirty="0" smtClean="0">
                        <a:solidFill>
                          <a:schemeClr val="tx1"/>
                        </a:solidFill>
                        <a:effectLst/>
                        <a:latin typeface="+mn-lt"/>
                        <a:ea typeface="+mn-ea"/>
                      </a:endParaRPr>
                    </a:p>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630" b="0" dirty="0" smtClean="0">
                          <a:solidFill>
                            <a:schemeClr val="tx1"/>
                          </a:solidFill>
                          <a:latin typeface="+mn-lt"/>
                        </a:rPr>
                        <a:t>MDB</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 Ballroom 3)</a:t>
                      </a: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Urban Development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(Rudy</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&amp;Jade</a:t>
                      </a:r>
                      <a:r>
                        <a:rPr lang="en-US" altLang="ko-KR" sz="630" b="0" baseline="0" dirty="0" smtClean="0">
                          <a:solidFill>
                            <a:schemeClr val="tx1"/>
                          </a:solidFill>
                          <a:effectLst/>
                          <a:latin typeface="+mn-lt"/>
                          <a:ea typeface="+mn-ea"/>
                        </a:rPr>
                        <a:t> Room</a:t>
                      </a:r>
                      <a:r>
                        <a:rPr lang="en-US" altLang="ko-KR" sz="630" b="0" dirty="0" smtClean="0">
                          <a:solidFill>
                            <a:schemeClr val="tx1"/>
                          </a:solidFill>
                          <a:effectLst/>
                          <a:latin typeface="+mn-lt"/>
                          <a:ea typeface="+mn-ea"/>
                        </a:rPr>
                        <a:t>)</a:t>
                      </a:r>
                      <a:endParaRPr lang="ko-KR" altLang="en-US" sz="630" b="0" dirty="0" smtClean="0">
                        <a:solidFill>
                          <a:schemeClr val="tx1"/>
                        </a:solidFill>
                        <a:effectLst/>
                        <a:latin typeface="+mn-lt"/>
                        <a:ea typeface="+mn-ea"/>
                      </a:endParaRPr>
                    </a:p>
                    <a:p>
                      <a:pPr algn="ctr" latinLnBrk="1"/>
                      <a:endParaRPr lang="ko-KR" altLang="en-US" sz="630" b="0" dirty="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3556"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136790">
                <a:tc>
                  <a:txBody>
                    <a:bodyPr/>
                    <a:lstStyle/>
                    <a:p>
                      <a:pPr algn="ctr" latinLnBrk="1"/>
                      <a:r>
                        <a:rPr lang="en-US" altLang="ko-KR" sz="600" dirty="0" smtClean="0">
                          <a:solidFill>
                            <a:schemeClr val="tx1"/>
                          </a:solidFill>
                        </a:rPr>
                        <a:t>15:40~16:00</a:t>
                      </a:r>
                      <a:endParaRPr lang="ko-KR" altLang="en-US" sz="600" dirty="0">
                        <a:solidFill>
                          <a:schemeClr val="tx1"/>
                        </a:solidFill>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Coffee Break</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38864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00" b="0" dirty="0" smtClean="0">
                          <a:solidFill>
                            <a:schemeClr val="tx1"/>
                          </a:solidFill>
                          <a:effectLst/>
                          <a:latin typeface="+mn-lt"/>
                          <a:ea typeface="+mn-ea"/>
                        </a:rPr>
                        <a:t>16:00~18:00</a:t>
                      </a: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Water Resource and</a:t>
                      </a:r>
                      <a:r>
                        <a:rPr lang="en-US" altLang="ko-KR" sz="630" b="0" baseline="0" dirty="0" smtClean="0">
                          <a:solidFill>
                            <a:schemeClr val="tx1"/>
                          </a:solidFill>
                          <a:effectLst/>
                          <a:latin typeface="+mn-lt"/>
                          <a:ea typeface="+mn-ea"/>
                        </a:rPr>
                        <a:t> </a:t>
                      </a:r>
                      <a:r>
                        <a:rPr lang="en-US" altLang="ko-KR" sz="630" b="0" dirty="0" smtClean="0">
                          <a:solidFill>
                            <a:schemeClr val="tx1"/>
                          </a:solidFill>
                          <a:effectLst/>
                          <a:latin typeface="+mn-lt"/>
                          <a:ea typeface="+mn-ea"/>
                        </a:rPr>
                        <a:t>Plant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a:t>
                      </a:r>
                      <a:r>
                        <a:rPr lang="en-US" altLang="ko-KR" sz="630" b="0" baseline="0" dirty="0" smtClean="0">
                          <a:solidFill>
                            <a:schemeClr val="tx1"/>
                          </a:solidFill>
                          <a:effectLst/>
                          <a:latin typeface="+mn-lt"/>
                          <a:ea typeface="+mn-ea"/>
                        </a:rPr>
                        <a:t> Ballroom 1)</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630" b="0" dirty="0" smtClean="0">
                          <a:solidFill>
                            <a:schemeClr val="tx1"/>
                          </a:solidFill>
                          <a:effectLst/>
                          <a:latin typeface="+mn-lt"/>
                          <a:ea typeface="+mn-ea"/>
                        </a:rPr>
                        <a:t>Transportation</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a:t>
                      </a:r>
                      <a:r>
                        <a:rPr lang="en-US" altLang="ko-KR" sz="630" b="0" baseline="0" dirty="0" smtClean="0">
                          <a:solidFill>
                            <a:schemeClr val="tx1"/>
                          </a:solidFill>
                          <a:effectLst/>
                          <a:latin typeface="+mn-lt"/>
                          <a:ea typeface="+mn-ea"/>
                        </a:rPr>
                        <a:t> Ballroom 2)</a:t>
                      </a: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630" b="0" dirty="0" smtClean="0">
                          <a:solidFill>
                            <a:schemeClr val="tx1"/>
                          </a:solidFill>
                          <a:latin typeface="+mn-lt"/>
                        </a:rPr>
                        <a:t>MDB</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(Crystal Ballroom 3)</a:t>
                      </a: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Urban Development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(Rudy</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&amp;Jade</a:t>
                      </a:r>
                      <a:r>
                        <a:rPr lang="en-US" altLang="ko-KR" sz="630" b="0" baseline="0" dirty="0" smtClean="0">
                          <a:solidFill>
                            <a:schemeClr val="tx1"/>
                          </a:solidFill>
                          <a:effectLst/>
                          <a:latin typeface="+mn-lt"/>
                          <a:ea typeface="+mn-ea"/>
                        </a:rPr>
                        <a:t> Room</a:t>
                      </a:r>
                      <a:r>
                        <a:rPr lang="en-US" altLang="ko-KR" sz="630" b="0" dirty="0" smtClean="0">
                          <a:solidFill>
                            <a:schemeClr val="tx1"/>
                          </a:solidFill>
                          <a:effectLst/>
                          <a:latin typeface="+mn-lt"/>
                          <a:ea typeface="+mn-ea"/>
                        </a:rPr>
                        <a:t>)</a:t>
                      </a: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1531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00" b="0" dirty="0" smtClean="0">
                          <a:solidFill>
                            <a:schemeClr val="tx1"/>
                          </a:solidFill>
                          <a:effectLst/>
                          <a:latin typeface="+mn-lt"/>
                          <a:ea typeface="+mn-ea"/>
                        </a:rPr>
                        <a:t>18:00-18:30</a:t>
                      </a: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630" b="0" dirty="0" smtClean="0">
                          <a:solidFill>
                            <a:schemeClr val="tx1"/>
                          </a:solidFill>
                          <a:effectLst/>
                          <a:latin typeface="+mn-lt"/>
                          <a:ea typeface="+mn-ea"/>
                        </a:rPr>
                        <a:t>Break</a:t>
                      </a: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12700" cap="flat" cmpd="sng" algn="ctr">
                      <a:solidFill>
                        <a:schemeClr val="bg1">
                          <a:lumMod val="75000"/>
                        </a:schemeClr>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algn="ctr">
                        <a:lnSpc>
                          <a:spcPct val="130000"/>
                        </a:lnSpc>
                        <a:spcBef>
                          <a:spcPts val="0"/>
                        </a:spcBef>
                        <a:spcAft>
                          <a:spcPts val="0"/>
                        </a:spcAft>
                      </a:pPr>
                      <a:endParaRPr lang="ko-KR" altLang="en-US" sz="630" b="0" dirty="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algn="ctr">
                        <a:lnSpc>
                          <a:spcPct val="130000"/>
                        </a:lnSpc>
                        <a:spcBef>
                          <a:spcPts val="0"/>
                        </a:spcBef>
                        <a:spcAft>
                          <a:spcPts val="0"/>
                        </a:spcAft>
                      </a:pPr>
                      <a:endParaRPr lang="en-US" altLang="ko-KR"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30" b="0" dirty="0" smtClean="0">
                        <a:solidFill>
                          <a:schemeClr val="tx1"/>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630" dirty="0" smtClean="0">
                        <a:solidFill>
                          <a:schemeClr val="tx1"/>
                        </a:solidFill>
                        <a:latin typeface="+mn-lt"/>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algn="ctr">
                        <a:lnSpc>
                          <a:spcPct val="130000"/>
                        </a:lnSpc>
                        <a:spcBef>
                          <a:spcPts val="0"/>
                        </a:spcBef>
                        <a:spcAft>
                          <a:spcPts val="0"/>
                        </a:spcAft>
                      </a:pPr>
                      <a:endParaRPr lang="ko-KR" altLang="en-US" sz="63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45277">
                <a:tc>
                  <a:txBody>
                    <a:bodyPr/>
                    <a:lstStyle/>
                    <a:p>
                      <a:pPr marL="0" marR="0" algn="ctr">
                        <a:lnSpc>
                          <a:spcPct val="130000"/>
                        </a:lnSpc>
                        <a:spcBef>
                          <a:spcPts val="0"/>
                        </a:spcBef>
                        <a:spcAft>
                          <a:spcPts val="0"/>
                        </a:spcAft>
                      </a:pPr>
                      <a:r>
                        <a:rPr lang="en-US" sz="600" b="0" dirty="0" smtClean="0">
                          <a:solidFill>
                            <a:srgbClr val="000000"/>
                          </a:solidFill>
                          <a:effectLst/>
                          <a:latin typeface="+mn-lt"/>
                          <a:ea typeface="+mn-ea"/>
                        </a:rPr>
                        <a:t>18:30~20:30</a:t>
                      </a:r>
                      <a:endParaRPr lang="en-US" sz="6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altLang="ko-KR" sz="630" b="0" dirty="0" smtClean="0">
                          <a:solidFill>
                            <a:srgbClr val="000000"/>
                          </a:solidFill>
                          <a:effectLst/>
                          <a:latin typeface="+mn-lt"/>
                          <a:ea typeface="+mn-ea"/>
                        </a:rPr>
                        <a:t>Dinner hosted</a:t>
                      </a:r>
                      <a:r>
                        <a:rPr lang="en-US" altLang="ko-KR" sz="630" b="0" baseline="0" dirty="0" smtClean="0">
                          <a:solidFill>
                            <a:srgbClr val="000000"/>
                          </a:solidFill>
                          <a:effectLst/>
                          <a:latin typeface="+mn-lt"/>
                          <a:ea typeface="+mn-ea"/>
                        </a:rPr>
                        <a:t> by ICAK</a:t>
                      </a:r>
                      <a:endParaRPr lang="ko-KR" altLang="en-US" sz="630" b="0" dirty="0">
                        <a:solidFill>
                          <a:srgbClr val="000000"/>
                        </a:solidFill>
                        <a:effectLst/>
                        <a:latin typeface="+mn-lt"/>
                        <a:ea typeface="+mn-ea"/>
                      </a:endParaRPr>
                    </a:p>
                    <a:p>
                      <a:pPr marL="0" marR="0" algn="ctr">
                        <a:lnSpc>
                          <a:spcPct val="130000"/>
                        </a:lnSpc>
                        <a:spcBef>
                          <a:spcPts val="0"/>
                        </a:spcBef>
                        <a:spcAft>
                          <a:spcPts val="0"/>
                        </a:spcAft>
                      </a:pPr>
                      <a:r>
                        <a:rPr lang="en-US" altLang="ko-KR" sz="630" b="0" dirty="0" smtClean="0">
                          <a:solidFill>
                            <a:srgbClr val="000000"/>
                          </a:solidFill>
                          <a:effectLst/>
                          <a:latin typeface="+mn-lt"/>
                          <a:ea typeface="+mn-ea"/>
                        </a:rPr>
                        <a:t>(Emerald Room)</a:t>
                      </a:r>
                      <a:endParaRPr lang="ko-KR" altLang="en-US" sz="63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algn="ctr" latinLnBrk="1"/>
                      <a:r>
                        <a:rPr lang="en-US" altLang="ko-KR" sz="630" dirty="0" smtClean="0">
                          <a:latin typeface="+mn-lt"/>
                        </a:rPr>
                        <a:t>Dinner Buffet</a:t>
                      </a:r>
                      <a:r>
                        <a:rPr lang="en-US" altLang="ko-KR" sz="630" baseline="0" dirty="0" smtClean="0">
                          <a:latin typeface="+mn-lt"/>
                        </a:rPr>
                        <a:t> </a:t>
                      </a:r>
                    </a:p>
                    <a:p>
                      <a:pPr algn="ctr" latinLnBrk="1"/>
                      <a:r>
                        <a:rPr lang="en-US" altLang="ko-KR" sz="630" baseline="0" dirty="0" smtClean="0">
                          <a:latin typeface="+mn-lt"/>
                        </a:rPr>
                        <a:t>(Sapphire ballroom B1)</a:t>
                      </a:r>
                      <a:endParaRPr lang="ko-KR" altLang="en-US" sz="630" dirty="0">
                        <a:latin typeface="+mn-lt"/>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algn="ctr">
                        <a:lnSpc>
                          <a:spcPct val="130000"/>
                        </a:lnSpc>
                        <a:spcBef>
                          <a:spcPts val="0"/>
                        </a:spcBef>
                        <a:spcAft>
                          <a:spcPts val="0"/>
                        </a:spcAft>
                      </a:pPr>
                      <a:endParaRPr lang="en-US" altLang="ko-KR" sz="630" b="0" dirty="0" smtClean="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
        <p:nvSpPr>
          <p:cNvPr id="20" name="Rectangle 1"/>
          <p:cNvSpPr>
            <a:spLocks noChangeAspect="1" noChangeArrowheads="1"/>
          </p:cNvSpPr>
          <p:nvPr/>
        </p:nvSpPr>
        <p:spPr bwMode="auto">
          <a:xfrm>
            <a:off x="3424238" y="18097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1"/>
          <p:cNvSpPr>
            <a:spLocks noChangeArrowheads="1"/>
          </p:cNvSpPr>
          <p:nvPr/>
        </p:nvSpPr>
        <p:spPr bwMode="auto">
          <a:xfrm>
            <a:off x="3198813" y="177709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21" name="표 20"/>
          <p:cNvGraphicFramePr>
            <a:graphicFrameLocks noGrp="1" noChangeAspect="1"/>
          </p:cNvGraphicFramePr>
          <p:nvPr>
            <p:extLst>
              <p:ext uri="{D42A27DB-BD31-4B8C-83A1-F6EECF244321}">
                <p14:modId xmlns="" xmlns:p14="http://schemas.microsoft.com/office/powerpoint/2010/main" val="1604456805"/>
              </p:ext>
            </p:extLst>
          </p:nvPr>
        </p:nvGraphicFramePr>
        <p:xfrm>
          <a:off x="6455866" y="2062578"/>
          <a:ext cx="5559011" cy="4439199"/>
        </p:xfrm>
        <a:graphic>
          <a:graphicData uri="http://schemas.openxmlformats.org/drawingml/2006/table">
            <a:tbl>
              <a:tblPr/>
              <a:tblGrid>
                <a:gridCol w="757045"/>
                <a:gridCol w="1014241"/>
                <a:gridCol w="1097721"/>
                <a:gridCol w="890039"/>
                <a:gridCol w="502707"/>
                <a:gridCol w="387332"/>
                <a:gridCol w="909926"/>
              </a:tblGrid>
              <a:tr h="273869">
                <a:tc>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Time</a:t>
                      </a:r>
                      <a:endParaRPr lang="ko-KR" alt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gridSpan="4">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Program</a:t>
                      </a:r>
                      <a:endParaRPr lang="ko-KR" altLang="en-US" sz="800" b="0" dirty="0">
                        <a:solidFill>
                          <a:srgbClr val="000000"/>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marL="0" marR="0" algn="ctr">
                        <a:lnSpc>
                          <a:spcPct val="130000"/>
                        </a:lnSpc>
                        <a:spcBef>
                          <a:spcPts val="0"/>
                        </a:spcBef>
                        <a:spcAft>
                          <a:spcPts val="0"/>
                        </a:spcAft>
                      </a:pPr>
                      <a:endParaRPr lang="ko-KR" altLang="en-US" sz="800" b="0" dirty="0">
                        <a:solidFill>
                          <a:srgbClr val="000000"/>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gridSpan="2">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Speakers</a:t>
                      </a:r>
                      <a:endParaRPr lang="ko-KR" altLang="en-US" sz="800" b="0" dirty="0">
                        <a:solidFill>
                          <a:srgbClr val="000000"/>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r>
              <a:tr h="179086">
                <a:tc>
                  <a:txBody>
                    <a:bodyPr/>
                    <a:lstStyle/>
                    <a:p>
                      <a:pPr marL="0" marR="0" algn="ctr">
                        <a:lnSpc>
                          <a:spcPct val="130000"/>
                        </a:lnSpc>
                        <a:spcBef>
                          <a:spcPts val="0"/>
                        </a:spcBef>
                        <a:spcAft>
                          <a:spcPts val="0"/>
                        </a:spcAft>
                      </a:pPr>
                      <a:r>
                        <a:rPr lang="en-US" sz="800" b="0" dirty="0">
                          <a:solidFill>
                            <a:srgbClr val="000000"/>
                          </a:solidFill>
                          <a:effectLst/>
                          <a:latin typeface="+mn-lt"/>
                          <a:ea typeface="+mn-ea"/>
                        </a:rPr>
                        <a:t>09:00~10:00</a:t>
                      </a: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6">
                  <a:txBody>
                    <a:bodyPr/>
                    <a:lstStyle/>
                    <a:p>
                      <a:pPr marL="0" marR="0" algn="ctr">
                        <a:lnSpc>
                          <a:spcPct val="130000"/>
                        </a:lnSpc>
                        <a:spcBef>
                          <a:spcPts val="0"/>
                        </a:spcBef>
                        <a:spcAft>
                          <a:spcPts val="0"/>
                        </a:spcAft>
                      </a:pPr>
                      <a:r>
                        <a:rPr lang="en-US" altLang="ko-KR" sz="800" dirty="0" smtClean="0">
                          <a:latin typeface="+mn-lt"/>
                          <a:ea typeface="+mn-ea"/>
                        </a:rPr>
                        <a:t>Registration</a:t>
                      </a:r>
                      <a:endParaRPr lang="ko-KR" altLang="en-US" sz="800" b="0" dirty="0">
                        <a:solidFill>
                          <a:srgbClr val="000000"/>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0960">
                <a:tc rowSpan="4">
                  <a:txBody>
                    <a:bodyPr/>
                    <a:lstStyle/>
                    <a:p>
                      <a:pPr marL="0" marR="0" algn="ctr">
                        <a:lnSpc>
                          <a:spcPct val="130000"/>
                        </a:lnSpc>
                        <a:spcBef>
                          <a:spcPts val="0"/>
                        </a:spcBef>
                        <a:spcAft>
                          <a:spcPts val="0"/>
                        </a:spcAft>
                      </a:pPr>
                      <a:r>
                        <a:rPr lang="en-US" sz="800" b="0" dirty="0">
                          <a:solidFill>
                            <a:srgbClr val="000000"/>
                          </a:solidFill>
                          <a:effectLst/>
                          <a:latin typeface="+mn-lt"/>
                          <a:ea typeface="+mn-ea"/>
                        </a:rPr>
                        <a:t>10:00~10:40</a:t>
                      </a: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4">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Opening Ceremony</a:t>
                      </a:r>
                      <a:endParaRPr lang="ko-KR" altLang="en-US" sz="800" b="0" dirty="0" smtClean="0">
                        <a:solidFill>
                          <a:schemeClr val="tx1"/>
                        </a:solidFill>
                        <a:effectLst/>
                        <a:latin typeface="+mn-lt"/>
                        <a:ea typeface="+mn-ea"/>
                      </a:endParaRPr>
                    </a:p>
                    <a:p>
                      <a:pPr marL="0" marR="0" algn="ctr">
                        <a:lnSpc>
                          <a:spcPct val="130000"/>
                        </a:lnSpc>
                        <a:spcBef>
                          <a:spcPts val="0"/>
                        </a:spcBef>
                        <a:spcAft>
                          <a:spcPts val="0"/>
                        </a:spcAft>
                      </a:pPr>
                      <a:r>
                        <a:rPr lang="en-US" altLang="ko-KR" sz="800" b="0" dirty="0" smtClean="0">
                          <a:solidFill>
                            <a:schemeClr val="tx1"/>
                          </a:solidFill>
                          <a:effectLst/>
                          <a:latin typeface="+mn-lt"/>
                          <a:ea typeface="+mn-ea"/>
                        </a:rPr>
                        <a:t>(Crystal Ballroom)</a:t>
                      </a: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Opening Speech</a:t>
                      </a: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CHOI,</a:t>
                      </a:r>
                      <a:r>
                        <a:rPr lang="en-US" altLang="ko-KR" sz="800" baseline="0" dirty="0" smtClean="0">
                          <a:solidFill>
                            <a:schemeClr val="tx1"/>
                          </a:solidFill>
                          <a:latin typeface="+mn-lt"/>
                          <a:ea typeface="+mn-ea"/>
                        </a:rPr>
                        <a:t> Jae </a:t>
                      </a:r>
                      <a:r>
                        <a:rPr lang="en-US" altLang="ko-KR" sz="800" baseline="0" dirty="0" err="1" smtClean="0">
                          <a:solidFill>
                            <a:schemeClr val="tx1"/>
                          </a:solidFill>
                          <a:latin typeface="+mn-lt"/>
                          <a:ea typeface="+mn-ea"/>
                        </a:rPr>
                        <a:t>Duk</a:t>
                      </a:r>
                      <a:r>
                        <a:rPr lang="en-US" altLang="ko-KR" sz="800" baseline="0" dirty="0" smtClean="0">
                          <a:solidFill>
                            <a:schemeClr val="tx1"/>
                          </a:solidFill>
                          <a:latin typeface="+mn-lt"/>
                          <a:ea typeface="+mn-ea"/>
                        </a:rPr>
                        <a:t> </a:t>
                      </a:r>
                      <a:endParaRPr lang="en-US" altLang="ko-KR" sz="800" dirty="0" smtClean="0">
                        <a:solidFill>
                          <a:schemeClr val="tx1"/>
                        </a:solidFill>
                        <a:latin typeface="+mn-lt"/>
                        <a:ea typeface="+mn-ea"/>
                      </a:endParaRPr>
                    </a:p>
                    <a:p>
                      <a:pPr algn="ctr" latinLnBrk="1"/>
                      <a:r>
                        <a:rPr lang="en-US" altLang="ko-KR" sz="800" dirty="0" smtClean="0">
                          <a:solidFill>
                            <a:schemeClr val="tx1"/>
                          </a:solidFill>
                          <a:latin typeface="+mn-lt"/>
                          <a:ea typeface="+mn-ea"/>
                        </a:rPr>
                        <a:t>Chairman, ICAK</a:t>
                      </a:r>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60850">
                <a:tc vMerge="1">
                  <a:txBody>
                    <a:bodyPr/>
                    <a:lstStyle/>
                    <a:p>
                      <a:pPr marL="0" marR="0" algn="ctr">
                        <a:lnSpc>
                          <a:spcPct val="130000"/>
                        </a:lnSpc>
                        <a:spcBef>
                          <a:spcPts val="0"/>
                        </a:spcBef>
                        <a:spcAft>
                          <a:spcPts val="0"/>
                        </a:spcAft>
                      </a:pPr>
                      <a:endParaRPr lang="en-US" sz="7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Welcoming Remarks</a:t>
                      </a: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en-US" altLang="ko-KR" sz="800" dirty="0" smtClean="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SUH,</a:t>
                      </a:r>
                      <a:r>
                        <a:rPr lang="en-US" altLang="ko-KR" sz="800" baseline="0" dirty="0" smtClean="0">
                          <a:solidFill>
                            <a:schemeClr val="tx1"/>
                          </a:solidFill>
                          <a:latin typeface="+mn-lt"/>
                          <a:ea typeface="+mn-ea"/>
                        </a:rPr>
                        <a:t> </a:t>
                      </a:r>
                      <a:r>
                        <a:rPr lang="en-US" altLang="ko-KR" sz="800" baseline="0" dirty="0" err="1" smtClean="0">
                          <a:solidFill>
                            <a:schemeClr val="tx1"/>
                          </a:solidFill>
                          <a:latin typeface="+mn-lt"/>
                          <a:ea typeface="+mn-ea"/>
                        </a:rPr>
                        <a:t>Seoung</a:t>
                      </a:r>
                      <a:r>
                        <a:rPr lang="en-US" altLang="ko-KR" sz="800" baseline="0" dirty="0" smtClean="0">
                          <a:solidFill>
                            <a:schemeClr val="tx1"/>
                          </a:solidFill>
                          <a:latin typeface="+mn-lt"/>
                          <a:ea typeface="+mn-ea"/>
                        </a:rPr>
                        <a:t> Hwan </a:t>
                      </a:r>
                      <a:endParaRPr lang="en-US" altLang="ko-KR" sz="800" dirty="0" smtClean="0">
                        <a:solidFill>
                          <a:schemeClr val="tx1"/>
                        </a:solidFill>
                        <a:latin typeface="+mn-lt"/>
                        <a:ea typeface="+mn-ea"/>
                      </a:endParaRPr>
                    </a:p>
                    <a:p>
                      <a:pPr algn="ctr" latinLnBrk="1"/>
                      <a:r>
                        <a:rPr lang="en-US" altLang="ko-KR" sz="800" smtClean="0">
                          <a:solidFill>
                            <a:schemeClr val="tx1"/>
                          </a:solidFill>
                          <a:latin typeface="+mn-lt"/>
                          <a:ea typeface="+mn-ea"/>
                        </a:rPr>
                        <a:t>Minister</a:t>
                      </a:r>
                      <a:r>
                        <a:rPr lang="en-US" altLang="ko-KR" sz="800" dirty="0" smtClean="0">
                          <a:solidFill>
                            <a:schemeClr val="tx1"/>
                          </a:solidFill>
                          <a:latin typeface="+mn-lt"/>
                          <a:ea typeface="+mn-ea"/>
                        </a:rPr>
                        <a:t>, MOLIT</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35066">
                <a:tc vMerge="1">
                  <a:txBody>
                    <a:bodyPr/>
                    <a:lstStyle/>
                    <a:p>
                      <a:pPr marL="0" marR="0" algn="ctr">
                        <a:lnSpc>
                          <a:spcPct val="130000"/>
                        </a:lnSpc>
                        <a:spcBef>
                          <a:spcPts val="0"/>
                        </a:spcBef>
                        <a:spcAft>
                          <a:spcPts val="0"/>
                        </a:spcAft>
                      </a:pPr>
                      <a:endParaRPr lang="en-US" sz="7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Address in Reply</a:t>
                      </a: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a:t>
                      </a:r>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latinLnBrk="1"/>
                      <a:endParaRPr lang="ko-KR" altLang="en-US"/>
                    </a:p>
                  </a:txBody>
                  <a:tcPr/>
                </a:tc>
              </a:tr>
              <a:tr h="187536">
                <a:tc vMerge="1">
                  <a:txBody>
                    <a:bodyPr/>
                    <a:lstStyle/>
                    <a:p>
                      <a:pPr marL="0" marR="0" algn="ctr">
                        <a:lnSpc>
                          <a:spcPct val="130000"/>
                        </a:lnSpc>
                        <a:spcBef>
                          <a:spcPts val="0"/>
                        </a:spcBef>
                        <a:spcAft>
                          <a:spcPts val="0"/>
                        </a:spcAft>
                      </a:pP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algn="ctr">
                        <a:lnSpc>
                          <a:spcPct val="130000"/>
                        </a:lnSpc>
                        <a:spcBef>
                          <a:spcPts val="0"/>
                        </a:spcBef>
                        <a:spcAft>
                          <a:spcPts val="0"/>
                        </a:spcAft>
                      </a:pP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Moving Sand Art </a:t>
                      </a:r>
                      <a:endParaRPr lang="ko-KR" altLang="en-US" sz="800" b="0" dirty="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a:t>
                      </a:r>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04035">
                <a:tc rowSpan="4">
                  <a:txBody>
                    <a:bodyPr/>
                    <a:lstStyle/>
                    <a:p>
                      <a:pPr marL="0" marR="0" algn="ctr">
                        <a:lnSpc>
                          <a:spcPct val="130000"/>
                        </a:lnSpc>
                        <a:spcBef>
                          <a:spcPts val="0"/>
                        </a:spcBef>
                        <a:spcAft>
                          <a:spcPts val="0"/>
                        </a:spcAft>
                      </a:pPr>
                      <a:r>
                        <a:rPr lang="en-US" sz="800" b="0" dirty="0" smtClean="0">
                          <a:solidFill>
                            <a:srgbClr val="000000"/>
                          </a:solidFill>
                          <a:effectLst/>
                          <a:latin typeface="+mn-lt"/>
                          <a:ea typeface="+mn-ea"/>
                        </a:rPr>
                        <a:t>10:40~12:00</a:t>
                      </a: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4">
                  <a:txBody>
                    <a:bodyPr/>
                    <a:lstStyle/>
                    <a:p>
                      <a:pPr algn="ctr"/>
                      <a:r>
                        <a:rPr lang="en-US" sz="800" b="0" dirty="0" smtClean="0">
                          <a:solidFill>
                            <a:schemeClr val="tx1"/>
                          </a:solidFill>
                          <a:effectLst/>
                          <a:latin typeface="+mn-lt"/>
                          <a:ea typeface="+mn-ea"/>
                        </a:rPr>
                        <a:t>Session </a:t>
                      </a:r>
                      <a:r>
                        <a:rPr lang="en-US" altLang="ko-KR" sz="800" b="0" kern="1200" dirty="0" smtClean="0">
                          <a:solidFill>
                            <a:schemeClr val="tx1"/>
                          </a:solidFill>
                          <a:effectLst/>
                          <a:latin typeface="+mn-lt"/>
                          <a:ea typeface="+mn-ea"/>
                          <a:cs typeface="+mn-cs"/>
                        </a:rPr>
                        <a:t>Ⅰ</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b="0" dirty="0" smtClean="0">
                          <a:solidFill>
                            <a:schemeClr val="tx1"/>
                          </a:solidFill>
                          <a:effectLst/>
                          <a:latin typeface="+mn-lt"/>
                          <a:ea typeface="+mn-ea"/>
                        </a:rPr>
                        <a:t>(Crystal Ballroom)</a:t>
                      </a:r>
                      <a:endParaRPr lang="ko-KR" altLang="en-US" sz="800" b="0" dirty="0" smtClean="0">
                        <a:solidFill>
                          <a:schemeClr val="tx1"/>
                        </a:solidFill>
                        <a:effectLst/>
                        <a:latin typeface="+mn-lt"/>
                        <a:ea typeface="+mn-ea"/>
                      </a:endParaRPr>
                    </a:p>
                    <a:p>
                      <a:pPr algn="ctr"/>
                      <a:endParaRPr lang="ko-KR" altLang="en-US" sz="800" b="0" kern="1200" dirty="0">
                        <a:solidFill>
                          <a:schemeClr val="tx1"/>
                        </a:solidFill>
                        <a:effectLst/>
                        <a:latin typeface="+mn-lt"/>
                        <a:ea typeface="+mn-ea"/>
                        <a:cs typeface="+mn-cs"/>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algn="ctr">
                        <a:lnSpc>
                          <a:spcPct val="150000"/>
                        </a:lnSpc>
                        <a:spcBef>
                          <a:spcPts val="0"/>
                        </a:spcBef>
                        <a:spcAft>
                          <a:spcPts val="0"/>
                        </a:spcAft>
                      </a:pPr>
                      <a:r>
                        <a:rPr lang="en-US" altLang="ko-KR" sz="800" b="0" dirty="0" smtClean="0">
                          <a:solidFill>
                            <a:schemeClr val="tx1"/>
                          </a:solidFill>
                          <a:latin typeface="+mn-lt"/>
                        </a:rPr>
                        <a:t>Keynote</a:t>
                      </a:r>
                      <a:r>
                        <a:rPr lang="en-US" altLang="ko-KR" sz="800" b="0" baseline="0" dirty="0" smtClean="0">
                          <a:solidFill>
                            <a:schemeClr val="tx1"/>
                          </a:solidFill>
                          <a:latin typeface="+mn-lt"/>
                        </a:rPr>
                        <a:t> Speech</a:t>
                      </a:r>
                      <a:endParaRPr lang="en-US" altLang="ko-KR" sz="800" b="0" dirty="0" smtClean="0">
                        <a:solidFill>
                          <a:schemeClr val="tx1"/>
                        </a:solidFill>
                        <a:latin typeface="+mn-lt"/>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a:t>
                      </a:r>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60850">
                <a:tc vMerge="1">
                  <a:txBody>
                    <a:bodyPr/>
                    <a:lstStyle/>
                    <a:p>
                      <a:pPr marL="0" marR="0" algn="ctr">
                        <a:lnSpc>
                          <a:spcPct val="130000"/>
                        </a:lnSpc>
                        <a:spcBef>
                          <a:spcPts val="0"/>
                        </a:spcBef>
                        <a:spcAft>
                          <a:spcPts val="0"/>
                        </a:spcAft>
                      </a:pP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algn="ctr"/>
                      <a:endParaRPr lang="ko-KR" altLang="en-US" sz="800" b="0" kern="1200" dirty="0">
                        <a:solidFill>
                          <a:schemeClr val="tx1"/>
                        </a:solidFill>
                        <a:effectLst/>
                        <a:latin typeface="+mn-lt"/>
                        <a:ea typeface="+mn-ea"/>
                        <a:cs typeface="+mn-cs"/>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3">
                  <a:txBody>
                    <a:bodyPr/>
                    <a:lstStyle/>
                    <a:p>
                      <a:pPr marL="0" marR="0" algn="ctr">
                        <a:lnSpc>
                          <a:spcPct val="150000"/>
                        </a:lnSpc>
                        <a:spcBef>
                          <a:spcPts val="0"/>
                        </a:spcBef>
                        <a:spcAft>
                          <a:spcPts val="0"/>
                        </a:spcAft>
                      </a:pPr>
                      <a:r>
                        <a:rPr lang="en-US" altLang="ko-KR" sz="800" b="0" dirty="0" smtClean="0">
                          <a:solidFill>
                            <a:schemeClr val="tx1"/>
                          </a:solidFill>
                          <a:latin typeface="+mn-lt"/>
                          <a:ea typeface="휴먼명조"/>
                        </a:rPr>
                        <a:t>Overview &amp; Competitiveness</a:t>
                      </a:r>
                      <a:r>
                        <a:rPr lang="en-US" altLang="ko-KR" sz="800" b="0" baseline="0" dirty="0" smtClean="0">
                          <a:solidFill>
                            <a:schemeClr val="tx1"/>
                          </a:solidFill>
                          <a:latin typeface="+mn-lt"/>
                          <a:ea typeface="휴먼명조"/>
                        </a:rPr>
                        <a:t> of Korean Contractors in the Global Construction Market</a:t>
                      </a:r>
                      <a:endParaRPr lang="en-US" altLang="ko-KR" sz="800" b="0" dirty="0" smtClean="0">
                        <a:solidFill>
                          <a:schemeClr val="tx1"/>
                        </a:solidFill>
                        <a:latin typeface="+mn-lt"/>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en-US" altLang="ko-KR" sz="800" dirty="0" smtClean="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rPr>
                        <a:t>KANG, Sin Young</a:t>
                      </a:r>
                    </a:p>
                    <a:p>
                      <a:pPr algn="ctr" latinLnBrk="1"/>
                      <a:r>
                        <a:rPr lang="en-US" altLang="ko-KR" sz="800" dirty="0" smtClean="0">
                          <a:solidFill>
                            <a:schemeClr val="tx1"/>
                          </a:solidFill>
                          <a:latin typeface="+mn-lt"/>
                          <a:ea typeface="+mn-ea"/>
                        </a:rPr>
                        <a:t>ICAK </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60850">
                <a:tc vMerge="1">
                  <a:txBody>
                    <a:bodyPr/>
                    <a:lstStyle/>
                    <a:p>
                      <a:pPr latinLnBrk="1"/>
                      <a:endParaRPr lang="ko-KR" altLang="en-US"/>
                    </a:p>
                  </a:txBody>
                  <a:tcPr/>
                </a:tc>
                <a:tc vMerge="1">
                  <a:txBody>
                    <a:bodyPr/>
                    <a:lstStyle/>
                    <a:p>
                      <a:pPr latinLnBrk="1"/>
                      <a:endParaRPr lang="ko-KR" altLang="en-US"/>
                    </a:p>
                  </a:txBody>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Reinforcing</a:t>
                      </a:r>
                      <a:r>
                        <a:rPr lang="en-US" altLang="ko-KR" sz="800" b="0" baseline="0" dirty="0" smtClean="0">
                          <a:solidFill>
                            <a:schemeClr val="tx1"/>
                          </a:solidFill>
                          <a:effectLst/>
                          <a:latin typeface="+mn-lt"/>
                          <a:ea typeface="+mn-ea"/>
                        </a:rPr>
                        <a:t> Global Cooperation and Connectivity in a Challenging Environment</a:t>
                      </a:r>
                      <a:endParaRPr lang="en-US" altLang="ko-KR" sz="8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WON, </a:t>
                      </a:r>
                      <a:r>
                        <a:rPr lang="en-US" altLang="ko-KR" sz="800" dirty="0" err="1" smtClean="0">
                          <a:solidFill>
                            <a:schemeClr val="tx1"/>
                          </a:solidFill>
                          <a:latin typeface="+mn-lt"/>
                          <a:ea typeface="+mn-ea"/>
                        </a:rPr>
                        <a:t>Byung-chul</a:t>
                      </a:r>
                      <a:r>
                        <a:rPr lang="en-US" altLang="ko-KR" sz="800" dirty="0" smtClean="0">
                          <a:solidFill>
                            <a:schemeClr val="tx1"/>
                          </a:solidFill>
                          <a:latin typeface="+mn-lt"/>
                          <a:ea typeface="+mn-ea"/>
                        </a:rPr>
                        <a:t> </a:t>
                      </a:r>
                    </a:p>
                    <a:p>
                      <a:pPr algn="ctr" latinLnBrk="1"/>
                      <a:r>
                        <a:rPr lang="en-US" altLang="ko-KR" sz="800" dirty="0" smtClean="0">
                          <a:solidFill>
                            <a:schemeClr val="tx1"/>
                          </a:solidFill>
                          <a:latin typeface="+mn-lt"/>
                          <a:ea typeface="+mn-ea"/>
                        </a:rPr>
                        <a:t>K-</a:t>
                      </a:r>
                      <a:r>
                        <a:rPr lang="en-US" altLang="ko-KR" sz="800" dirty="0" err="1" smtClean="0">
                          <a:solidFill>
                            <a:schemeClr val="tx1"/>
                          </a:solidFill>
                          <a:latin typeface="+mn-lt"/>
                          <a:ea typeface="+mn-ea"/>
                        </a:rPr>
                        <a:t>exim</a:t>
                      </a:r>
                      <a:endParaRPr lang="ko-KR" altLang="en-US" sz="800" dirty="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260850">
                <a:tc vMerge="1">
                  <a:txBody>
                    <a:bodyPr/>
                    <a:lstStyle/>
                    <a:p>
                      <a:pPr latinLnBrk="1"/>
                      <a:endParaRPr lang="ko-KR" altLang="en-US"/>
                    </a:p>
                  </a:txBody>
                  <a:tcPr/>
                </a:tc>
                <a:tc vMerge="1">
                  <a:txBody>
                    <a:bodyPr/>
                    <a:lstStyle/>
                    <a:p>
                      <a:pPr latinLnBrk="1"/>
                      <a:endParaRPr lang="ko-KR" altLang="en-US"/>
                    </a:p>
                  </a:txBody>
                  <a:tcPr/>
                </a:tc>
                <a:tc gridSpan="3">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A Brief Introduction on K-sure</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algn="ctr" latinLnBrk="1"/>
                      <a:endParaRPr lang="en-US" altLang="ko-KR" sz="800" dirty="0" smtClean="0">
                        <a:solidFill>
                          <a:schemeClr val="tx1"/>
                        </a:solidFill>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800" dirty="0" smtClean="0">
                          <a:solidFill>
                            <a:schemeClr val="tx1"/>
                          </a:solidFill>
                          <a:latin typeface="+mn-lt"/>
                          <a:ea typeface="+mn-ea"/>
                        </a:rPr>
                        <a:t>LEE, </a:t>
                      </a:r>
                      <a:r>
                        <a:rPr lang="en-US" altLang="ko-KR" sz="800" dirty="0" err="1" smtClean="0">
                          <a:solidFill>
                            <a:schemeClr val="tx1"/>
                          </a:solidFill>
                          <a:latin typeface="+mn-lt"/>
                          <a:ea typeface="+mn-ea"/>
                        </a:rPr>
                        <a:t>Koung</a:t>
                      </a:r>
                      <a:r>
                        <a:rPr lang="en-US" altLang="ko-KR" sz="800" dirty="0" smtClean="0">
                          <a:solidFill>
                            <a:schemeClr val="tx1"/>
                          </a:solidFill>
                          <a:latin typeface="+mn-lt"/>
                          <a:ea typeface="+mn-ea"/>
                        </a:rPr>
                        <a:t> Rae</a:t>
                      </a:r>
                    </a:p>
                    <a:p>
                      <a:pPr algn="ctr" latinLnBrk="1"/>
                      <a:r>
                        <a:rPr lang="en-US" altLang="ko-KR" sz="800" dirty="0" smtClean="0">
                          <a:solidFill>
                            <a:schemeClr val="tx1"/>
                          </a:solidFill>
                          <a:latin typeface="+mn-lt"/>
                          <a:ea typeface="+mn-ea"/>
                        </a:rPr>
                        <a:t>K-sure </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r>
              <a:tr h="314204">
                <a:tc>
                  <a:txBody>
                    <a:bodyPr/>
                    <a:lstStyle/>
                    <a:p>
                      <a:pPr marL="0" marR="0" algn="ctr">
                        <a:lnSpc>
                          <a:spcPct val="130000"/>
                        </a:lnSpc>
                        <a:spcBef>
                          <a:spcPts val="0"/>
                        </a:spcBef>
                        <a:spcAft>
                          <a:spcPts val="0"/>
                        </a:spcAft>
                      </a:pPr>
                      <a:r>
                        <a:rPr lang="en-US" sz="800" b="0" dirty="0" smtClean="0">
                          <a:solidFill>
                            <a:srgbClr val="000000"/>
                          </a:solidFill>
                          <a:effectLst/>
                          <a:latin typeface="+mn-lt"/>
                          <a:ea typeface="+mn-ea"/>
                        </a:rPr>
                        <a:t>12:00~14:00</a:t>
                      </a: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altLang="ko-KR" sz="800" b="0" dirty="0" smtClean="0">
                          <a:solidFill>
                            <a:schemeClr val="tx1"/>
                          </a:solidFill>
                          <a:effectLst/>
                          <a:latin typeface="+mn-lt"/>
                          <a:ea typeface="+mn-ea"/>
                        </a:rPr>
                        <a:t>Luncheon</a:t>
                      </a:r>
                    </a:p>
                    <a:p>
                      <a:pPr marL="0" marR="0" algn="ctr">
                        <a:lnSpc>
                          <a:spcPct val="130000"/>
                        </a:lnSpc>
                        <a:spcBef>
                          <a:spcPts val="0"/>
                        </a:spcBef>
                        <a:spcAft>
                          <a:spcPts val="0"/>
                        </a:spcAft>
                      </a:pPr>
                      <a:r>
                        <a:rPr lang="en-US" altLang="ko-KR" sz="800" b="0" dirty="0" smtClean="0">
                          <a:solidFill>
                            <a:schemeClr val="tx1"/>
                          </a:solidFill>
                          <a:effectLst/>
                          <a:latin typeface="+mn-lt"/>
                          <a:ea typeface="+mn-ea"/>
                        </a:rPr>
                        <a:t>(Emerald Room) </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5">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Hosted by MOLIT Minister</a:t>
                      </a:r>
                      <a:endParaRPr lang="en-US" altLang="ko-KR" sz="800" dirty="0" smtClean="0">
                        <a:solidFill>
                          <a:schemeClr val="tx1"/>
                        </a:solidFill>
                        <a:latin typeface="+mn-lt"/>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dirty="0"/>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425839">
                <a:tc>
                  <a:txBody>
                    <a:bodyPr/>
                    <a:lstStyle/>
                    <a:p>
                      <a:pPr marL="0" marR="0" algn="ctr">
                        <a:lnSpc>
                          <a:spcPct val="130000"/>
                        </a:lnSpc>
                        <a:spcBef>
                          <a:spcPts val="0"/>
                        </a:spcBef>
                        <a:spcAft>
                          <a:spcPts val="0"/>
                        </a:spcAft>
                      </a:pPr>
                      <a:r>
                        <a:rPr lang="en-US" sz="800" b="0" dirty="0" smtClean="0">
                          <a:solidFill>
                            <a:srgbClr val="000000"/>
                          </a:solidFill>
                          <a:effectLst/>
                          <a:latin typeface="+mn-lt"/>
                          <a:ea typeface="+mn-ea"/>
                        </a:rPr>
                        <a:t>14:00~15:40</a:t>
                      </a: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rgbClr val="000000"/>
                          </a:solidFill>
                          <a:effectLst/>
                          <a:latin typeface="+mn-lt"/>
                          <a:ea typeface="+mn-ea"/>
                        </a:rPr>
                        <a:t>Session II</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Water Resource and</a:t>
                      </a:r>
                      <a:r>
                        <a:rPr lang="en-US" altLang="ko-KR" sz="700" b="0" baseline="0" dirty="0" smtClean="0">
                          <a:solidFill>
                            <a:schemeClr val="tx1"/>
                          </a:solidFill>
                          <a:effectLst/>
                          <a:latin typeface="+mn-lt"/>
                          <a:ea typeface="+mn-ea"/>
                        </a:rPr>
                        <a:t> </a:t>
                      </a:r>
                      <a:r>
                        <a:rPr lang="en-US" altLang="ko-KR" sz="700" b="0" dirty="0" smtClean="0">
                          <a:solidFill>
                            <a:schemeClr val="tx1"/>
                          </a:solidFill>
                          <a:effectLst/>
                          <a:latin typeface="+mn-lt"/>
                          <a:ea typeface="+mn-ea"/>
                        </a:rPr>
                        <a:t>Plant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a:t>
                      </a:r>
                      <a:r>
                        <a:rPr lang="en-US" altLang="ko-KR" sz="700" b="0" baseline="0" dirty="0" smtClean="0">
                          <a:solidFill>
                            <a:schemeClr val="tx1"/>
                          </a:solidFill>
                          <a:effectLst/>
                          <a:latin typeface="+mn-lt"/>
                          <a:ea typeface="+mn-ea"/>
                        </a:rPr>
                        <a:t> Ballroom 1)</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Transportation</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a:t>
                      </a:r>
                      <a:r>
                        <a:rPr lang="en-US" altLang="ko-KR" sz="700" b="0" baseline="0" dirty="0" smtClean="0">
                          <a:solidFill>
                            <a:schemeClr val="tx1"/>
                          </a:solidFill>
                          <a:effectLst/>
                          <a:latin typeface="+mn-lt"/>
                          <a:ea typeface="+mn-ea"/>
                        </a:rPr>
                        <a:t> Ballroom 2)</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700" b="0" dirty="0" smtClean="0">
                          <a:solidFill>
                            <a:schemeClr val="tx1"/>
                          </a:solidFill>
                          <a:latin typeface="+mn-lt"/>
                        </a:rPr>
                        <a:t>MDB</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 Ballroom 3)</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Urban Development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(Rudy</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&amp;Jade</a:t>
                      </a:r>
                      <a:r>
                        <a:rPr lang="en-US" altLang="ko-KR" sz="700" b="0" baseline="0" dirty="0" smtClean="0">
                          <a:solidFill>
                            <a:schemeClr val="tx1"/>
                          </a:solidFill>
                          <a:effectLst/>
                          <a:latin typeface="+mn-lt"/>
                          <a:ea typeface="+mn-ea"/>
                        </a:rPr>
                        <a:t> Room</a:t>
                      </a:r>
                      <a:r>
                        <a:rPr lang="en-US" altLang="ko-KR" sz="700" b="0" dirty="0" smtClean="0">
                          <a:solidFill>
                            <a:schemeClr val="tx1"/>
                          </a:solidFill>
                          <a:effectLst/>
                          <a:latin typeface="+mn-lt"/>
                          <a:ea typeface="+mn-ea"/>
                        </a:rPr>
                        <a:t>)</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179086">
                <a:tc>
                  <a:txBody>
                    <a:bodyPr/>
                    <a:lstStyle/>
                    <a:p>
                      <a:pPr marL="0" marR="0" algn="ctr">
                        <a:lnSpc>
                          <a:spcPct val="130000"/>
                        </a:lnSpc>
                        <a:spcBef>
                          <a:spcPts val="0"/>
                        </a:spcBef>
                        <a:spcAft>
                          <a:spcPts val="0"/>
                        </a:spcAft>
                      </a:pPr>
                      <a:r>
                        <a:rPr lang="en-US" sz="800" b="0" dirty="0" smtClean="0">
                          <a:solidFill>
                            <a:srgbClr val="000000"/>
                          </a:solidFill>
                          <a:effectLst/>
                          <a:latin typeface="+mn-lt"/>
                          <a:ea typeface="+mn-ea"/>
                        </a:rPr>
                        <a:t>15:40~16:00</a:t>
                      </a: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6">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Coffee Break</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425839">
                <a:tc>
                  <a:txBody>
                    <a:bodyPr/>
                    <a:lstStyle/>
                    <a:p>
                      <a:pPr marL="0" marR="0" algn="ctr">
                        <a:lnSpc>
                          <a:spcPct val="130000"/>
                        </a:lnSpc>
                        <a:spcBef>
                          <a:spcPts val="0"/>
                        </a:spcBef>
                        <a:spcAft>
                          <a:spcPts val="0"/>
                        </a:spcAft>
                      </a:pPr>
                      <a:r>
                        <a:rPr lang="en-US" sz="800" b="0" dirty="0" smtClean="0">
                          <a:solidFill>
                            <a:srgbClr val="000000"/>
                          </a:solidFill>
                          <a:effectLst/>
                          <a:latin typeface="+mn-lt"/>
                          <a:ea typeface="+mn-ea"/>
                        </a:rPr>
                        <a:t>16:00~18:00</a:t>
                      </a:r>
                      <a:endParaRPr lang="en-US" sz="800" b="0" dirty="0">
                        <a:solidFill>
                          <a:srgbClr val="000000"/>
                        </a:solidFill>
                        <a:effectLst/>
                        <a:latin typeface="+mn-lt"/>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rgbClr val="000000"/>
                          </a:solidFill>
                          <a:effectLst/>
                          <a:latin typeface="+mn-lt"/>
                          <a:ea typeface="+mn-ea"/>
                        </a:rPr>
                        <a:t>Session II</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Water Resource and</a:t>
                      </a:r>
                      <a:r>
                        <a:rPr lang="en-US" altLang="ko-KR" sz="700" b="0" baseline="0" dirty="0" smtClean="0">
                          <a:solidFill>
                            <a:schemeClr val="tx1"/>
                          </a:solidFill>
                          <a:effectLst/>
                          <a:latin typeface="+mn-lt"/>
                          <a:ea typeface="+mn-ea"/>
                        </a:rPr>
                        <a:t> </a:t>
                      </a:r>
                      <a:r>
                        <a:rPr lang="en-US" altLang="ko-KR" sz="700" b="0" dirty="0" smtClean="0">
                          <a:solidFill>
                            <a:schemeClr val="tx1"/>
                          </a:solidFill>
                          <a:effectLst/>
                          <a:latin typeface="+mn-lt"/>
                          <a:ea typeface="+mn-ea"/>
                        </a:rPr>
                        <a:t>Plant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a:t>
                      </a:r>
                      <a:r>
                        <a:rPr lang="en-US" altLang="ko-KR" sz="700" b="0" baseline="0" dirty="0" smtClean="0">
                          <a:solidFill>
                            <a:schemeClr val="tx1"/>
                          </a:solidFill>
                          <a:effectLst/>
                          <a:latin typeface="+mn-lt"/>
                          <a:ea typeface="+mn-ea"/>
                        </a:rPr>
                        <a:t> Ballroom 1)</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Transportation</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a:t>
                      </a:r>
                      <a:r>
                        <a:rPr lang="en-US" altLang="ko-KR" sz="700" b="0" baseline="0" dirty="0" smtClean="0">
                          <a:solidFill>
                            <a:schemeClr val="tx1"/>
                          </a:solidFill>
                          <a:effectLst/>
                          <a:latin typeface="+mn-lt"/>
                          <a:ea typeface="+mn-ea"/>
                        </a:rPr>
                        <a:t> Ballroom 2)</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2">
                  <a:txBody>
                    <a:bodyPr/>
                    <a:lstStyle/>
                    <a:p>
                      <a:pPr algn="ctr" latinLnBrk="1"/>
                      <a:r>
                        <a:rPr lang="en-US" altLang="ko-KR" sz="700" b="0" dirty="0" smtClean="0">
                          <a:solidFill>
                            <a:schemeClr val="tx1"/>
                          </a:solidFill>
                          <a:latin typeface="+mn-lt"/>
                        </a:rPr>
                        <a:t>MDB</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(Crystal Ballroom 3)</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Urban Development</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(Rudy</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0" dirty="0" smtClean="0">
                          <a:solidFill>
                            <a:schemeClr val="tx1"/>
                          </a:solidFill>
                          <a:effectLst/>
                          <a:latin typeface="+mn-lt"/>
                          <a:ea typeface="+mn-ea"/>
                        </a:rPr>
                        <a:t>&amp;Jade</a:t>
                      </a:r>
                      <a:r>
                        <a:rPr lang="en-US" altLang="ko-KR" sz="700" b="0" baseline="0" dirty="0" smtClean="0">
                          <a:solidFill>
                            <a:schemeClr val="tx1"/>
                          </a:solidFill>
                          <a:effectLst/>
                          <a:latin typeface="+mn-lt"/>
                          <a:ea typeface="+mn-ea"/>
                        </a:rPr>
                        <a:t> Room</a:t>
                      </a:r>
                      <a:r>
                        <a:rPr lang="en-US" altLang="ko-KR" sz="700" b="0" dirty="0" smtClean="0">
                          <a:solidFill>
                            <a:schemeClr val="tx1"/>
                          </a:solidFill>
                          <a:effectLst/>
                          <a:latin typeface="+mn-lt"/>
                          <a:ea typeface="+mn-ea"/>
                        </a:rPr>
                        <a:t>)</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330934">
                <a:tc>
                  <a:txBody>
                    <a:bodyPr/>
                    <a:lstStyle/>
                    <a:p>
                      <a:pPr marL="0" marR="0" algn="ctr">
                        <a:lnSpc>
                          <a:spcPct val="130000"/>
                        </a:lnSpc>
                        <a:spcBef>
                          <a:spcPts val="0"/>
                        </a:spcBef>
                        <a:spcAft>
                          <a:spcPts val="0"/>
                        </a:spcAft>
                      </a:pPr>
                      <a:r>
                        <a:rPr lang="en-US" sz="800" b="0" dirty="0">
                          <a:solidFill>
                            <a:srgbClr val="000000"/>
                          </a:solidFill>
                          <a:effectLst/>
                          <a:latin typeface="+mn-lt"/>
                          <a:ea typeface="+mn-ea"/>
                        </a:rPr>
                        <a:t>18:30~20:30</a:t>
                      </a: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Dinner</a:t>
                      </a:r>
                    </a:p>
                    <a:p>
                      <a:pPr marL="0" marR="0" algn="ctr">
                        <a:lnSpc>
                          <a:spcPct val="130000"/>
                        </a:lnSpc>
                        <a:spcBef>
                          <a:spcPts val="0"/>
                        </a:spcBef>
                        <a:spcAft>
                          <a:spcPts val="0"/>
                        </a:spcAft>
                      </a:pPr>
                      <a:r>
                        <a:rPr lang="en-US" altLang="ko-KR" sz="800" b="0" dirty="0" smtClean="0">
                          <a:solidFill>
                            <a:schemeClr val="tx1"/>
                          </a:solidFill>
                          <a:effectLst/>
                          <a:latin typeface="+mn-lt"/>
                          <a:ea typeface="+mn-ea"/>
                        </a:rPr>
                        <a:t>(Emerald Room) </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5">
                  <a:txBody>
                    <a:bodyPr/>
                    <a:lstStyle/>
                    <a:p>
                      <a:pPr algn="ctr"/>
                      <a:r>
                        <a:rPr lang="en-US" altLang="ko-KR" sz="800" b="0" dirty="0" smtClean="0">
                          <a:solidFill>
                            <a:srgbClr val="000000"/>
                          </a:solidFill>
                          <a:effectLst/>
                          <a:latin typeface="+mn-lt"/>
                          <a:ea typeface="+mn-ea"/>
                        </a:rPr>
                        <a:t>Hosted by</a:t>
                      </a:r>
                      <a:r>
                        <a:rPr lang="en-US" altLang="ko-KR" sz="800" b="0" baseline="0" dirty="0" smtClean="0">
                          <a:solidFill>
                            <a:srgbClr val="000000"/>
                          </a:solidFill>
                          <a:effectLst/>
                          <a:latin typeface="+mn-lt"/>
                          <a:ea typeface="+mn-ea"/>
                        </a:rPr>
                        <a:t> ICAK Chairman</a:t>
                      </a:r>
                      <a:endParaRPr lang="en-US" altLang="ko-KR" sz="800" dirty="0" smtClean="0">
                        <a:latin typeface="+mn-lt"/>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dirty="0"/>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22" name="TextBox 21"/>
          <p:cNvSpPr txBox="1"/>
          <p:nvPr/>
        </p:nvSpPr>
        <p:spPr>
          <a:xfrm>
            <a:off x="5454502" y="723013"/>
            <a:ext cx="659219" cy="230832"/>
          </a:xfrm>
          <a:prstGeom prst="rect">
            <a:avLst/>
          </a:prstGeom>
          <a:noFill/>
        </p:spPr>
        <p:txBody>
          <a:bodyPr wrap="square" rtlCol="0">
            <a:spAutoFit/>
          </a:bodyPr>
          <a:lstStyle/>
          <a:p>
            <a:r>
              <a:rPr lang="en-US" altLang="ko-KR" sz="900" dirty="0" smtClean="0"/>
              <a:t>1</a:t>
            </a:r>
            <a:endParaRPr lang="ko-KR" altLang="en-US" sz="900" dirty="0"/>
          </a:p>
        </p:txBody>
      </p:sp>
      <p:sp>
        <p:nvSpPr>
          <p:cNvPr id="23" name="TextBox 22"/>
          <p:cNvSpPr txBox="1"/>
          <p:nvPr/>
        </p:nvSpPr>
        <p:spPr>
          <a:xfrm>
            <a:off x="11532781" y="705293"/>
            <a:ext cx="659219" cy="230832"/>
          </a:xfrm>
          <a:prstGeom prst="rect">
            <a:avLst/>
          </a:prstGeom>
          <a:noFill/>
        </p:spPr>
        <p:txBody>
          <a:bodyPr wrap="square" rtlCol="0">
            <a:spAutoFit/>
          </a:bodyPr>
          <a:lstStyle/>
          <a:p>
            <a:r>
              <a:rPr lang="en-US" altLang="ko-KR" sz="900" dirty="0" smtClean="0"/>
              <a:t>2</a:t>
            </a:r>
          </a:p>
        </p:txBody>
      </p:sp>
    </p:spTree>
    <p:extLst>
      <p:ext uri="{BB962C8B-B14F-4D97-AF65-F5344CB8AC3E}">
        <p14:creationId xmlns="" xmlns:p14="http://schemas.microsoft.com/office/powerpoint/2010/main" val="8740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17" name="TextBox 16"/>
          <p:cNvSpPr txBox="1"/>
          <p:nvPr/>
        </p:nvSpPr>
        <p:spPr>
          <a:xfrm>
            <a:off x="323850" y="790575"/>
            <a:ext cx="5419725" cy="5539978"/>
          </a:xfrm>
          <a:prstGeom prst="rect">
            <a:avLst/>
          </a:prstGeom>
          <a:noFill/>
        </p:spPr>
        <p:txBody>
          <a:bodyPr wrap="square" rtlCol="0">
            <a:spAutoFit/>
          </a:bodyPr>
          <a:lstStyle/>
          <a:p>
            <a:r>
              <a:rPr lang="en-US" altLang="ko-KR" sz="1000" b="1" dirty="0"/>
              <a:t>Project Seminar_ Day 1 (November 12)</a:t>
            </a:r>
          </a:p>
          <a:p>
            <a:endParaRPr lang="en-US" altLang="ko-KR" sz="900" dirty="0"/>
          </a:p>
          <a:p>
            <a:r>
              <a:rPr lang="en-US" altLang="ko-KR" sz="900" dirty="0" smtClean="0"/>
              <a:t>Afternoon Session </a:t>
            </a:r>
            <a:r>
              <a:rPr lang="en-US" altLang="ko-KR" sz="900" dirty="0" smtClean="0">
                <a:solidFill>
                  <a:srgbClr val="000000"/>
                </a:solidFill>
                <a:latin typeface="+mn-ea"/>
              </a:rPr>
              <a:t>II : Water Resource and </a:t>
            </a:r>
            <a:r>
              <a:rPr lang="en-US" altLang="ko-KR" sz="900" dirty="0" smtClean="0">
                <a:latin typeface="+mn-ea"/>
              </a:rPr>
              <a:t>Plant</a:t>
            </a:r>
            <a:endParaRPr lang="en-US" altLang="ko-KR" sz="900" dirty="0">
              <a:latin typeface="+mn-ea"/>
            </a:endParaRPr>
          </a:p>
          <a:p>
            <a:endParaRPr lang="en-US" altLang="ko-KR" sz="900" dirty="0"/>
          </a:p>
          <a:p>
            <a:r>
              <a:rPr lang="en-US" altLang="ko-KR" sz="900" dirty="0" smtClean="0"/>
              <a:t>Date/Time </a:t>
            </a:r>
            <a:r>
              <a:rPr lang="en-US" altLang="ko-KR" sz="900" dirty="0"/>
              <a:t>: November 12, </a:t>
            </a:r>
            <a:r>
              <a:rPr lang="en-US" altLang="ko-KR" sz="900" dirty="0" smtClean="0"/>
              <a:t>14:00-18:00</a:t>
            </a:r>
            <a:endParaRPr lang="en-US" altLang="ko-KR" sz="900" dirty="0"/>
          </a:p>
          <a:p>
            <a:r>
              <a:rPr lang="en-US" altLang="ko-KR" sz="900" dirty="0"/>
              <a:t>Venue : Crystal Ballroom </a:t>
            </a:r>
            <a:r>
              <a:rPr lang="en-US" altLang="ko-KR" sz="900" dirty="0" smtClean="0"/>
              <a:t>1 (3F)</a:t>
            </a:r>
            <a:endParaRPr lang="en-US" altLang="ko-KR" sz="900" dirty="0"/>
          </a:p>
          <a:p>
            <a:r>
              <a:rPr lang="en-US" altLang="ko-KR" sz="900" dirty="0"/>
              <a:t> </a:t>
            </a:r>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smtClean="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p:txBody>
      </p:sp>
      <p:sp>
        <p:nvSpPr>
          <p:cNvPr id="18" name="TextBox 17"/>
          <p:cNvSpPr txBox="1"/>
          <p:nvPr/>
        </p:nvSpPr>
        <p:spPr>
          <a:xfrm>
            <a:off x="6434132" y="790575"/>
            <a:ext cx="5419725" cy="2031325"/>
          </a:xfrm>
          <a:prstGeom prst="rect">
            <a:avLst/>
          </a:prstGeom>
          <a:noFill/>
        </p:spPr>
        <p:txBody>
          <a:bodyPr wrap="square" rtlCol="0">
            <a:spAutoFit/>
          </a:bodyPr>
          <a:lstStyle/>
          <a:p>
            <a:r>
              <a:rPr lang="en-US" altLang="ko-KR" sz="900" b="1" dirty="0"/>
              <a:t>Project Seminar_ Day 1 (November 12)</a:t>
            </a:r>
          </a:p>
          <a:p>
            <a:endParaRPr lang="en-US" altLang="ko-KR" sz="900" dirty="0"/>
          </a:p>
          <a:p>
            <a:r>
              <a:rPr lang="en-US" altLang="ko-KR" sz="900" dirty="0"/>
              <a:t>Afternoon Session </a:t>
            </a:r>
            <a:r>
              <a:rPr lang="en-US" altLang="ko-KR" sz="900" dirty="0">
                <a:solidFill>
                  <a:srgbClr val="000000"/>
                </a:solidFill>
                <a:latin typeface="+mn-ea"/>
              </a:rPr>
              <a:t>II </a:t>
            </a:r>
            <a:r>
              <a:rPr lang="en-US" altLang="ko-KR" sz="900" dirty="0" smtClean="0">
                <a:solidFill>
                  <a:srgbClr val="000000"/>
                </a:solidFill>
                <a:latin typeface="+mn-ea"/>
              </a:rPr>
              <a:t>: </a:t>
            </a:r>
            <a:r>
              <a:rPr lang="en-US" altLang="ko-KR" sz="900" dirty="0" smtClean="0">
                <a:latin typeface="+mn-ea"/>
              </a:rPr>
              <a:t>Transportation</a:t>
            </a:r>
            <a:endParaRPr lang="en-US" altLang="ko-KR" sz="900" dirty="0">
              <a:latin typeface="+mn-ea"/>
            </a:endParaRPr>
          </a:p>
          <a:p>
            <a:endParaRPr lang="en-US" altLang="ko-KR" sz="900" dirty="0"/>
          </a:p>
          <a:p>
            <a:r>
              <a:rPr lang="en-US" altLang="ko-KR" sz="900" dirty="0"/>
              <a:t>Date/Time : November 12, 14:00-18:00</a:t>
            </a:r>
          </a:p>
          <a:p>
            <a:r>
              <a:rPr lang="en-US" altLang="ko-KR" sz="900" dirty="0"/>
              <a:t>Venue : Crystal Ballroom </a:t>
            </a:r>
            <a:r>
              <a:rPr lang="en-US" altLang="ko-KR" sz="900" dirty="0" smtClean="0"/>
              <a:t>2 </a:t>
            </a:r>
            <a:r>
              <a:rPr lang="en-US" altLang="ko-KR" sz="900" dirty="0"/>
              <a:t>(3F</a:t>
            </a:r>
            <a:r>
              <a:rPr lang="en-US" altLang="ko-KR" sz="900" dirty="0" smtClean="0"/>
              <a:t>)</a:t>
            </a:r>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p:txBody>
      </p:sp>
      <p:sp>
        <p:nvSpPr>
          <p:cNvPr id="20" name="Rectangle 1"/>
          <p:cNvSpPr>
            <a:spLocks noChangeAspect="1" noChangeArrowheads="1"/>
          </p:cNvSpPr>
          <p:nvPr/>
        </p:nvSpPr>
        <p:spPr bwMode="auto">
          <a:xfrm>
            <a:off x="3424238" y="18097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1"/>
          <p:cNvSpPr>
            <a:spLocks noChangeArrowheads="1"/>
          </p:cNvSpPr>
          <p:nvPr/>
        </p:nvSpPr>
        <p:spPr bwMode="auto">
          <a:xfrm>
            <a:off x="3198813" y="177709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23" name="표 22"/>
          <p:cNvGraphicFramePr>
            <a:graphicFrameLocks noGrp="1" noChangeAspect="1"/>
          </p:cNvGraphicFramePr>
          <p:nvPr>
            <p:extLst>
              <p:ext uri="{D42A27DB-BD31-4B8C-83A1-F6EECF244321}">
                <p14:modId xmlns="" xmlns:p14="http://schemas.microsoft.com/office/powerpoint/2010/main" val="2817391864"/>
              </p:ext>
            </p:extLst>
          </p:nvPr>
        </p:nvGraphicFramePr>
        <p:xfrm>
          <a:off x="6427647" y="1894905"/>
          <a:ext cx="5576512" cy="4349951"/>
        </p:xfrm>
        <a:graphic>
          <a:graphicData uri="http://schemas.openxmlformats.org/drawingml/2006/table">
            <a:tbl>
              <a:tblPr/>
              <a:tblGrid>
                <a:gridCol w="278958"/>
                <a:gridCol w="761889"/>
                <a:gridCol w="1826143"/>
                <a:gridCol w="1191448"/>
                <a:gridCol w="1518074"/>
              </a:tblGrid>
              <a:tr h="439771">
                <a:tc>
                  <a:txBody>
                    <a:bodyPr/>
                    <a:lstStyle/>
                    <a:p>
                      <a:pPr marL="0" marR="0" algn="ctr">
                        <a:lnSpc>
                          <a:spcPct val="130000"/>
                        </a:lnSpc>
                        <a:spcBef>
                          <a:spcPts val="0"/>
                        </a:spcBef>
                        <a:spcAft>
                          <a:spcPts val="0"/>
                        </a:spcAft>
                      </a:pPr>
                      <a:endParaRPr lang="ko-KR" altLang="en-US" sz="9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Country</a:t>
                      </a:r>
                      <a:r>
                        <a:rPr lang="en-US" altLang="ko-KR" sz="900" dirty="0" smtClean="0">
                          <a:latin typeface="+mn-lt"/>
                          <a:ea typeface="+mn-ea"/>
                        </a:rPr>
                        <a:t> </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a:t>
                      </a:r>
                      <a:r>
                        <a:rPr lang="en-US" altLang="ko-KR" sz="900" b="0" baseline="0" dirty="0" smtClean="0">
                          <a:solidFill>
                            <a:srgbClr val="000000"/>
                          </a:solidFill>
                          <a:effectLst/>
                          <a:latin typeface="+mn-lt"/>
                          <a:ea typeface="+mn-ea"/>
                        </a:rPr>
                        <a:t> Owner</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900" b="0" dirty="0" smtClean="0">
                          <a:solidFill>
                            <a:srgbClr val="000000"/>
                          </a:solidFill>
                          <a:effectLst/>
                          <a:latin typeface="+mn-lt"/>
                          <a:ea typeface="+mn-ea"/>
                        </a:rPr>
                        <a:t>Name</a:t>
                      </a:r>
                      <a:endParaRPr lang="ko-KR" altLang="en-US" sz="900" b="0" dirty="0" smtClean="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 Name</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37432">
                <a:tc>
                  <a:txBody>
                    <a:bodyPr/>
                    <a:lstStyle/>
                    <a:p>
                      <a:pPr algn="ctr"/>
                      <a:r>
                        <a:rPr lang="en-US" altLang="ko-KR" sz="900" dirty="0" smtClean="0"/>
                        <a:t>1</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Peru</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Peruvian Embassy in Korea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Jamie </a:t>
                      </a:r>
                      <a:r>
                        <a:rPr lang="en-US" altLang="ko-KR" sz="900" dirty="0" err="1" smtClean="0"/>
                        <a:t>Pomareda</a:t>
                      </a: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 Peru Investing in Infrastructure</a:t>
                      </a: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2</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India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Dedicated Freight Corridor Corporation of India Limited (DFCCIL)</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Ram Kumar Gupta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Dedicated Freight Corridors - Project and Opportunities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3</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Georgia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Regional Development and Infrastructure of Georgia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George </a:t>
                      </a:r>
                      <a:r>
                        <a:rPr lang="en-US" altLang="ko-KR" sz="900" dirty="0" err="1" smtClean="0"/>
                        <a:t>Amashukeli</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Road Sector Development in</a:t>
                      </a:r>
                      <a:r>
                        <a:rPr lang="en-US" altLang="ko-KR" sz="800" baseline="0" dirty="0" smtClean="0"/>
                        <a:t> Georgia</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4</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Morocco</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ADM</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Hassane</a:t>
                      </a:r>
                      <a:r>
                        <a:rPr lang="en-US" altLang="ko-KR" sz="900" baseline="0" dirty="0" smtClean="0"/>
                        <a:t> </a:t>
                      </a:r>
                      <a:r>
                        <a:rPr lang="en-US" altLang="ko-KR" sz="900" baseline="0" dirty="0" err="1" smtClean="0"/>
                        <a:t>Boufous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Highways of Morocco / Presentation and activities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5</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Kazakhstan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Transport and Communications of the Republic of Kazakhstan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Ruslan</a:t>
                      </a:r>
                      <a:r>
                        <a:rPr lang="en-US" altLang="ko-KR" sz="900" dirty="0" smtClean="0"/>
                        <a:t> </a:t>
                      </a:r>
                      <a:r>
                        <a:rPr lang="en-US" altLang="ko-KR" sz="900" dirty="0" err="1" smtClean="0"/>
                        <a:t>Tauyekelov</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The applying of public-private partnership in the realization of projects in the railway industry</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6</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Russia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Transport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Oleg </a:t>
                      </a:r>
                      <a:r>
                        <a:rPr lang="en-US" altLang="ko-KR" sz="900" dirty="0" err="1" smtClean="0"/>
                        <a:t>Vladimirovich</a:t>
                      </a:r>
                      <a:r>
                        <a:rPr lang="en-US" altLang="ko-KR" sz="900" dirty="0" smtClean="0"/>
                        <a:t> </a:t>
                      </a:r>
                      <a:r>
                        <a:rPr lang="en-US" altLang="ko-KR" sz="900" dirty="0" err="1" smtClean="0"/>
                        <a:t>Stupnikov</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Public-Private Partnerships in Roads &amp; Highways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7</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Azerbaijan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Transport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Nazim</a:t>
                      </a:r>
                      <a:r>
                        <a:rPr lang="en-US" altLang="ko-KR" sz="900" dirty="0" smtClean="0"/>
                        <a:t> </a:t>
                      </a:r>
                      <a:r>
                        <a:rPr lang="en-US" altLang="ko-KR" sz="900" dirty="0" err="1" smtClean="0"/>
                        <a:t>Ismaylov</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The Perspectives for the Development of the Transport Infrastructure in the Republic of Azerbaijan and Investment Projects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8</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Ethiopia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Ethiopian Roads Authority </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Yetimgeta</a:t>
                      </a:r>
                      <a:r>
                        <a:rPr lang="en-US" altLang="ko-KR" sz="900" dirty="0" smtClean="0"/>
                        <a:t> </a:t>
                      </a:r>
                      <a:r>
                        <a:rPr lang="en-US" altLang="ko-KR" sz="900" dirty="0" err="1" smtClean="0"/>
                        <a:t>Asrat</a:t>
                      </a:r>
                      <a:r>
                        <a:rPr lang="en-US" altLang="ko-KR" sz="900" dirty="0" smtClean="0"/>
                        <a:t> </a:t>
                      </a:r>
                      <a:r>
                        <a:rPr lang="en-US" altLang="ko-KR" sz="900" dirty="0" err="1" smtClean="0"/>
                        <a:t>Maru</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The Road Sector of Ethiopia (Performance and Opportunities)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9</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Turkey</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Transport, Maritime Affairs and Communications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Bekir</a:t>
                      </a:r>
                      <a:r>
                        <a:rPr lang="en-US" altLang="ko-KR" sz="900" dirty="0" smtClean="0"/>
                        <a:t> Gezer </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Transport Infrastructure in TURKEY’s 2023 Vision</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10</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Korea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Korail</a:t>
                      </a:r>
                      <a:r>
                        <a:rPr lang="en-US" altLang="ko-KR" sz="900" dirty="0" smtClean="0"/>
                        <a:t>/Korea</a:t>
                      </a:r>
                      <a:r>
                        <a:rPr lang="en-US" altLang="ko-KR" sz="900" baseline="0" dirty="0" smtClean="0"/>
                        <a:t> Rail Network Authority/Korea Expressway </a:t>
                      </a:r>
                      <a:r>
                        <a:rPr lang="en-US" altLang="ko-KR" sz="800" baseline="0" dirty="0" smtClean="0"/>
                        <a:t>Corp.</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graphicFrame>
        <p:nvGraphicFramePr>
          <p:cNvPr id="25" name="표 24"/>
          <p:cNvGraphicFramePr>
            <a:graphicFrameLocks noGrp="1" noChangeAspect="1"/>
          </p:cNvGraphicFramePr>
          <p:nvPr>
            <p:extLst>
              <p:ext uri="{D42A27DB-BD31-4B8C-83A1-F6EECF244321}">
                <p14:modId xmlns="" xmlns:p14="http://schemas.microsoft.com/office/powerpoint/2010/main" val="2817391864"/>
              </p:ext>
            </p:extLst>
          </p:nvPr>
        </p:nvGraphicFramePr>
        <p:xfrm>
          <a:off x="274939" y="1946233"/>
          <a:ext cx="5324873" cy="3965610"/>
        </p:xfrm>
        <a:graphic>
          <a:graphicData uri="http://schemas.openxmlformats.org/drawingml/2006/table">
            <a:tbl>
              <a:tblPr/>
              <a:tblGrid>
                <a:gridCol w="266370"/>
                <a:gridCol w="713333"/>
                <a:gridCol w="2027273"/>
                <a:gridCol w="1105786"/>
                <a:gridCol w="1212111"/>
              </a:tblGrid>
              <a:tr h="439771">
                <a:tc>
                  <a:txBody>
                    <a:bodyPr/>
                    <a:lstStyle/>
                    <a:p>
                      <a:pPr marL="0" marR="0" algn="ctr">
                        <a:lnSpc>
                          <a:spcPct val="130000"/>
                        </a:lnSpc>
                        <a:spcBef>
                          <a:spcPts val="0"/>
                        </a:spcBef>
                        <a:spcAft>
                          <a:spcPts val="0"/>
                        </a:spcAft>
                      </a:pPr>
                      <a:endParaRPr lang="ko-KR" altLang="en-US" sz="9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Country</a:t>
                      </a:r>
                      <a:r>
                        <a:rPr lang="en-US" altLang="ko-KR" sz="900" dirty="0" smtClean="0">
                          <a:latin typeface="+mn-lt"/>
                          <a:ea typeface="+mn-ea"/>
                        </a:rPr>
                        <a:t> </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a:t>
                      </a:r>
                      <a:r>
                        <a:rPr lang="en-US" altLang="ko-KR" sz="900" b="0" baseline="0" dirty="0" smtClean="0">
                          <a:solidFill>
                            <a:srgbClr val="000000"/>
                          </a:solidFill>
                          <a:effectLst/>
                          <a:latin typeface="+mn-lt"/>
                          <a:ea typeface="+mn-ea"/>
                        </a:rPr>
                        <a:t> Owner</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900" b="0" dirty="0" smtClean="0">
                          <a:solidFill>
                            <a:srgbClr val="000000"/>
                          </a:solidFill>
                          <a:effectLst/>
                          <a:latin typeface="+mn-lt"/>
                          <a:ea typeface="+mn-ea"/>
                        </a:rPr>
                        <a:t>Name</a:t>
                      </a:r>
                      <a:endParaRPr lang="ko-KR" altLang="en-US" sz="900" b="0" dirty="0" smtClean="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 Name</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37432">
                <a:tc>
                  <a:txBody>
                    <a:bodyPr/>
                    <a:lstStyle/>
                    <a:p>
                      <a:pPr algn="ctr"/>
                      <a:r>
                        <a:rPr lang="en-US" altLang="ko-KR" sz="900" dirty="0" smtClean="0"/>
                        <a:t>1</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Costa Rica</a:t>
                      </a:r>
                      <a:endParaRPr lang="ko-KR" altLang="en-US" sz="900" dirty="0" smtClean="0"/>
                    </a:p>
                    <a:p>
                      <a:pPr algn="ct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Ministry of Environment and Energy</a:t>
                      </a:r>
                    </a:p>
                    <a:p>
                      <a:pPr algn="ctr"/>
                      <a:r>
                        <a:rPr lang="en-US" altLang="ko-KR" sz="900" dirty="0" smtClean="0"/>
                        <a:t>(</a:t>
                      </a:r>
                      <a:r>
                        <a:rPr lang="en-US" altLang="ko-KR" sz="900" dirty="0" err="1" smtClean="0"/>
                        <a:t>Ministerio</a:t>
                      </a:r>
                      <a:r>
                        <a:rPr lang="en-US" altLang="ko-KR" sz="900" dirty="0" smtClean="0"/>
                        <a:t> de </a:t>
                      </a:r>
                      <a:r>
                        <a:rPr lang="en-US" altLang="ko-KR" sz="900" dirty="0" err="1" smtClean="0"/>
                        <a:t>Ambiente</a:t>
                      </a:r>
                      <a:r>
                        <a:rPr lang="en-US" altLang="ko-KR" sz="900" dirty="0" smtClean="0"/>
                        <a:t> y </a:t>
                      </a:r>
                      <a:r>
                        <a:rPr lang="en-US" altLang="ko-KR" sz="900" dirty="0" err="1" smtClean="0"/>
                        <a:t>Energía</a:t>
                      </a:r>
                      <a:r>
                        <a:rPr lang="en-US" altLang="ko-KR" sz="900" dirty="0" smtClean="0"/>
                        <a:t>)</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Maria Guzman</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Clean Energy Production in Costa Rica</a:t>
                      </a:r>
                      <a:endParaRPr lang="ko-KR" altLang="en-US" sz="8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2</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Philippines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Department of Energy</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Jose </a:t>
                      </a:r>
                      <a:r>
                        <a:rPr lang="en-US" altLang="ko-KR" sz="900" dirty="0" err="1" smtClean="0"/>
                        <a:t>Raymund</a:t>
                      </a:r>
                      <a:r>
                        <a:rPr lang="en-US" altLang="ko-KR" sz="900" baseline="0" dirty="0" smtClean="0"/>
                        <a:t> </a:t>
                      </a:r>
                      <a:r>
                        <a:rPr lang="en-US" altLang="ko-KR" sz="900" baseline="0" dirty="0" err="1" smtClean="0"/>
                        <a:t>Acol</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800" dirty="0" smtClean="0"/>
                        <a:t>Investment Opportunities in the Philippine Energy Sector</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64008">
                <a:tc>
                  <a:txBody>
                    <a:bodyPr/>
                    <a:lstStyle/>
                    <a:p>
                      <a:pPr algn="ctr"/>
                      <a:r>
                        <a:rPr lang="en-US" altLang="ko-KR" sz="900" dirty="0" smtClean="0"/>
                        <a:t>3</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Ethiopia</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Ministry of Water and Energy </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t>Tesfaye</a:t>
                      </a:r>
                      <a:r>
                        <a:rPr lang="en-US" altLang="ko-KR" sz="900" dirty="0" smtClean="0"/>
                        <a:t> </a:t>
                      </a:r>
                      <a:r>
                        <a:rPr lang="en-US" altLang="ko-KR" sz="900" dirty="0" err="1" smtClean="0"/>
                        <a:t>Fichala</a:t>
                      </a:r>
                      <a:endParaRPr lang="ko-KR" altLang="en-US" sz="900" dirty="0" smtClean="0"/>
                    </a:p>
                    <a:p>
                      <a:pPr algn="ct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Ethiopian Water Sector and Its Investment Opportunities</a:t>
                      </a:r>
                      <a:endParaRPr lang="ko-KR" altLang="en-US" sz="800" dirty="0" smtClean="0"/>
                    </a:p>
                    <a:p>
                      <a:pPr algn="ctr"/>
                      <a:endParaRPr lang="en-US" altLang="ko-KR" sz="8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561175">
                <a:tc>
                  <a:txBody>
                    <a:bodyPr/>
                    <a:lstStyle/>
                    <a:p>
                      <a:pPr algn="ctr"/>
                      <a:r>
                        <a:rPr lang="en-US" altLang="ko-KR" sz="900" dirty="0" smtClean="0"/>
                        <a:t>4</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Mexico</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s-ES" altLang="ko-KR" sz="900" dirty="0" smtClean="0"/>
                        <a:t>C</a:t>
                      </a:r>
                      <a:r>
                        <a:rPr lang="en-US" altLang="ko-KR" sz="900" dirty="0" err="1" smtClean="0"/>
                        <a:t>omision</a:t>
                      </a:r>
                      <a:r>
                        <a:rPr lang="en-US" altLang="ko-KR" sz="900" baseline="0" dirty="0" smtClean="0"/>
                        <a:t> Federal de </a:t>
                      </a:r>
                    </a:p>
                    <a:p>
                      <a:pPr algn="ctr"/>
                      <a:r>
                        <a:rPr lang="es-ES" altLang="ko-KR" sz="900" dirty="0" smtClean="0"/>
                        <a:t>Department</a:t>
                      </a:r>
                      <a:r>
                        <a:rPr lang="es-ES" altLang="ko-KR" sz="900" baseline="0" dirty="0" smtClean="0"/>
                        <a:t> </a:t>
                      </a:r>
                      <a:r>
                        <a:rPr lang="es-ES" altLang="ko-KR" sz="900" dirty="0" smtClean="0"/>
                        <a:t>Electricidad</a:t>
                      </a: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Federico Lopez</a:t>
                      </a:r>
                      <a:r>
                        <a:rPr lang="en-US" altLang="ko-KR" sz="900" baseline="0" dirty="0" smtClean="0"/>
                        <a:t> De Alba</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endParaRPr lang="en-US" altLang="ko-KR" sz="800" dirty="0" smtClean="0"/>
                    </a:p>
                    <a:p>
                      <a:pPr algn="ctr"/>
                      <a:r>
                        <a:rPr lang="en-US" altLang="ko-KR" sz="800" dirty="0" smtClean="0"/>
                        <a:t>Future development of electricity projects in Mexico,  2013-2026</a:t>
                      </a:r>
                      <a:endParaRPr lang="ko-KR" altLang="en-US" sz="8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5</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Azerbaijan</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State Oil Company of </a:t>
                      </a:r>
                      <a:r>
                        <a:rPr lang="en-US" altLang="ko-KR" sz="900" dirty="0" err="1" smtClean="0"/>
                        <a:t>Azerbaijn</a:t>
                      </a:r>
                      <a:r>
                        <a:rPr lang="en-US" altLang="ko-KR" sz="900" dirty="0" smtClean="0"/>
                        <a:t> Republic(SOCAR)</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t>Ruslan</a:t>
                      </a:r>
                      <a:r>
                        <a:rPr lang="en-US" altLang="ko-KR" sz="900" dirty="0" smtClean="0"/>
                        <a:t> </a:t>
                      </a:r>
                      <a:r>
                        <a:rPr lang="en-US" altLang="ko-KR" sz="900" dirty="0" err="1" smtClean="0"/>
                        <a:t>Latifov</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SOCAR OGPC Project General presentation</a:t>
                      </a:r>
                      <a:endParaRPr lang="ko-KR" altLang="en-US" sz="8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6</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Kazakhstan</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t>Samruk</a:t>
                      </a:r>
                      <a:r>
                        <a:rPr lang="en-US" altLang="ko-KR" sz="900" dirty="0" smtClean="0"/>
                        <a:t> - </a:t>
                      </a:r>
                      <a:r>
                        <a:rPr lang="en-US" altLang="ko-KR" sz="900" dirty="0" err="1" smtClean="0"/>
                        <a:t>Kazyna</a:t>
                      </a:r>
                      <a:r>
                        <a:rPr lang="en-US" altLang="ko-KR" sz="900" dirty="0" smtClean="0"/>
                        <a:t> Invest LLP</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t>Yernar</a:t>
                      </a:r>
                      <a:r>
                        <a:rPr lang="en-US" altLang="ko-KR" sz="900" dirty="0" smtClean="0"/>
                        <a:t> </a:t>
                      </a:r>
                      <a:r>
                        <a:rPr lang="en-US" altLang="ko-KR" sz="900" dirty="0" err="1" smtClean="0"/>
                        <a:t>Bilyalov</a:t>
                      </a:r>
                      <a:endParaRPr lang="ko-KR" altLang="en-US"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Investments opportunities with </a:t>
                      </a:r>
                      <a:r>
                        <a:rPr lang="en-US" altLang="ko-KR" sz="800" dirty="0" err="1" smtClean="0"/>
                        <a:t>Samruk-Kazyna</a:t>
                      </a:r>
                      <a:r>
                        <a:rPr lang="en-US" altLang="ko-KR" sz="800" dirty="0" smtClean="0"/>
                        <a:t> Sovereign Wealth Fund</a:t>
                      </a:r>
                      <a:endParaRPr lang="ko-KR" altLang="en-US" sz="8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7</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Algeria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Sonatrach</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t>Abderrahmane</a:t>
                      </a:r>
                      <a:r>
                        <a:rPr lang="en-US" altLang="ko-KR" sz="900" dirty="0" smtClean="0"/>
                        <a:t> </a:t>
                      </a:r>
                      <a:r>
                        <a:rPr lang="en-US" altLang="ko-KR" sz="900" dirty="0" err="1" smtClean="0"/>
                        <a:t>Bouchelarem</a:t>
                      </a: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r-FR" altLang="ko-KR" sz="900" dirty="0" smtClean="0"/>
                        <a:t>Approvisionnement du Sud de l'Europe en Gaz Naturel</a:t>
                      </a: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8</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Korea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Korea</a:t>
                      </a:r>
                      <a:r>
                        <a:rPr lang="en-US" altLang="ko-KR" sz="900" baseline="0" dirty="0" smtClean="0"/>
                        <a:t> Water Resource Corporation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t>
                      </a: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
        <p:nvSpPr>
          <p:cNvPr id="26" name="TextBox 25"/>
          <p:cNvSpPr txBox="1"/>
          <p:nvPr/>
        </p:nvSpPr>
        <p:spPr>
          <a:xfrm>
            <a:off x="11532781" y="705293"/>
            <a:ext cx="659219" cy="230832"/>
          </a:xfrm>
          <a:prstGeom prst="rect">
            <a:avLst/>
          </a:prstGeom>
          <a:noFill/>
        </p:spPr>
        <p:txBody>
          <a:bodyPr wrap="square" rtlCol="0">
            <a:spAutoFit/>
          </a:bodyPr>
          <a:lstStyle/>
          <a:p>
            <a:r>
              <a:rPr lang="en-US" altLang="ko-KR" sz="900" dirty="0" smtClean="0"/>
              <a:t>4</a:t>
            </a:r>
          </a:p>
        </p:txBody>
      </p:sp>
      <p:sp>
        <p:nvSpPr>
          <p:cNvPr id="27" name="TextBox 26"/>
          <p:cNvSpPr txBox="1"/>
          <p:nvPr/>
        </p:nvSpPr>
        <p:spPr>
          <a:xfrm>
            <a:off x="5454502" y="723013"/>
            <a:ext cx="659219" cy="230832"/>
          </a:xfrm>
          <a:prstGeom prst="rect">
            <a:avLst/>
          </a:prstGeom>
          <a:noFill/>
        </p:spPr>
        <p:txBody>
          <a:bodyPr wrap="square" rtlCol="0">
            <a:spAutoFit/>
          </a:bodyPr>
          <a:lstStyle/>
          <a:p>
            <a:r>
              <a:rPr lang="en-US" altLang="ko-KR" sz="900" dirty="0" smtClean="0"/>
              <a:t>3</a:t>
            </a:r>
            <a:endParaRPr lang="ko-KR" altLang="en-US" sz="900" dirty="0"/>
          </a:p>
        </p:txBody>
      </p:sp>
    </p:spTree>
    <p:extLst>
      <p:ext uri="{BB962C8B-B14F-4D97-AF65-F5344CB8AC3E}">
        <p14:creationId xmlns="" xmlns:p14="http://schemas.microsoft.com/office/powerpoint/2010/main" val="11820009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17" name="TextBox 16"/>
          <p:cNvSpPr txBox="1"/>
          <p:nvPr/>
        </p:nvSpPr>
        <p:spPr>
          <a:xfrm>
            <a:off x="323850" y="790575"/>
            <a:ext cx="5419725" cy="5678478"/>
          </a:xfrm>
          <a:prstGeom prst="rect">
            <a:avLst/>
          </a:prstGeom>
          <a:noFill/>
        </p:spPr>
        <p:txBody>
          <a:bodyPr wrap="square" rtlCol="0">
            <a:spAutoFit/>
          </a:bodyPr>
          <a:lstStyle/>
          <a:p>
            <a:r>
              <a:rPr lang="en-US" altLang="ko-KR" sz="1000" b="1" dirty="0"/>
              <a:t>Project Seminar_ Day 1 (November 12)</a:t>
            </a:r>
          </a:p>
          <a:p>
            <a:endParaRPr lang="en-US" altLang="ko-KR" sz="900" dirty="0"/>
          </a:p>
          <a:p>
            <a:r>
              <a:rPr lang="en-US" altLang="ko-KR" sz="900" dirty="0" smtClean="0"/>
              <a:t>Afternoon Session </a:t>
            </a:r>
            <a:r>
              <a:rPr lang="en-US" altLang="ko-KR" sz="900" dirty="0" smtClean="0">
                <a:latin typeface="+mn-ea"/>
              </a:rPr>
              <a:t>II :</a:t>
            </a:r>
            <a:r>
              <a:rPr lang="en-US" altLang="ko-KR" sz="900" dirty="0" smtClean="0"/>
              <a:t> MDB Private Sector Infrastructure Development Seminar</a:t>
            </a:r>
            <a:endParaRPr lang="en-US" altLang="ko-KR" sz="900" dirty="0" smtClean="0">
              <a:latin typeface="+mn-ea"/>
            </a:endParaRPr>
          </a:p>
          <a:p>
            <a:endParaRPr lang="en-US" altLang="ko-KR" sz="900" dirty="0"/>
          </a:p>
          <a:p>
            <a:r>
              <a:rPr lang="en-US" altLang="ko-KR" sz="900" dirty="0" smtClean="0"/>
              <a:t>Date/Time </a:t>
            </a:r>
            <a:r>
              <a:rPr lang="en-US" altLang="ko-KR" sz="900" dirty="0"/>
              <a:t>: November 12, </a:t>
            </a:r>
            <a:r>
              <a:rPr lang="en-US" altLang="ko-KR" sz="900" dirty="0" smtClean="0"/>
              <a:t>14:00-18:00</a:t>
            </a:r>
            <a:endParaRPr lang="en-US" altLang="ko-KR" sz="900" dirty="0"/>
          </a:p>
          <a:p>
            <a:r>
              <a:rPr lang="en-US" altLang="ko-KR" sz="900" dirty="0"/>
              <a:t>Venue : Crystal Ballroom </a:t>
            </a:r>
            <a:r>
              <a:rPr lang="en-US" altLang="ko-KR" sz="900" dirty="0" smtClean="0"/>
              <a:t>3 (3F)</a:t>
            </a:r>
            <a:endParaRPr lang="en-US" altLang="ko-KR" sz="900" dirty="0"/>
          </a:p>
          <a:p>
            <a:endParaRPr lang="en-US" altLang="ko-KR" sz="900" dirty="0"/>
          </a:p>
          <a:p>
            <a:r>
              <a:rPr lang="en-US" altLang="ko-KR" sz="900" dirty="0"/>
              <a:t> </a:t>
            </a:r>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smtClean="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p:txBody>
      </p:sp>
      <p:sp>
        <p:nvSpPr>
          <p:cNvPr id="18" name="TextBox 17"/>
          <p:cNvSpPr txBox="1"/>
          <p:nvPr/>
        </p:nvSpPr>
        <p:spPr>
          <a:xfrm>
            <a:off x="6434132" y="790575"/>
            <a:ext cx="5419725" cy="2169825"/>
          </a:xfrm>
          <a:prstGeom prst="rect">
            <a:avLst/>
          </a:prstGeom>
          <a:noFill/>
        </p:spPr>
        <p:txBody>
          <a:bodyPr wrap="square" rtlCol="0">
            <a:spAutoFit/>
          </a:bodyPr>
          <a:lstStyle/>
          <a:p>
            <a:r>
              <a:rPr lang="en-US" altLang="ko-KR" sz="900" b="1" dirty="0"/>
              <a:t>Project Seminar_ Day 1 (November 12)</a:t>
            </a:r>
          </a:p>
          <a:p>
            <a:endParaRPr lang="en-US" altLang="ko-KR" sz="900" dirty="0"/>
          </a:p>
          <a:p>
            <a:r>
              <a:rPr lang="en-US" altLang="ko-KR" sz="900" dirty="0"/>
              <a:t>Afternoon Session </a:t>
            </a:r>
            <a:r>
              <a:rPr lang="en-US" altLang="ko-KR" sz="900" dirty="0">
                <a:solidFill>
                  <a:srgbClr val="000000"/>
                </a:solidFill>
                <a:latin typeface="+mn-ea"/>
              </a:rPr>
              <a:t>II </a:t>
            </a:r>
            <a:r>
              <a:rPr lang="en-US" altLang="ko-KR" sz="900" dirty="0" smtClean="0">
                <a:solidFill>
                  <a:srgbClr val="000000"/>
                </a:solidFill>
                <a:latin typeface="+mn-ea"/>
              </a:rPr>
              <a:t>:</a:t>
            </a:r>
            <a:r>
              <a:rPr lang="en-US" altLang="ko-KR" sz="900" dirty="0" smtClean="0">
                <a:latin typeface="+mn-ea"/>
              </a:rPr>
              <a:t> Urban Development</a:t>
            </a:r>
            <a:endParaRPr lang="en-US" altLang="ko-KR" sz="900" dirty="0" smtClean="0">
              <a:solidFill>
                <a:srgbClr val="000000"/>
              </a:solidFill>
              <a:latin typeface="+mn-ea"/>
            </a:endParaRPr>
          </a:p>
          <a:p>
            <a:endParaRPr lang="en-US" altLang="ko-KR" sz="900" dirty="0"/>
          </a:p>
          <a:p>
            <a:r>
              <a:rPr lang="en-US" altLang="ko-KR" sz="900" dirty="0"/>
              <a:t>Date/Time : November 12, 14:00-18:00</a:t>
            </a:r>
          </a:p>
          <a:p>
            <a:r>
              <a:rPr lang="en-US" altLang="ko-KR" sz="900" dirty="0" smtClean="0"/>
              <a:t>Venue : Rudy &amp; Jade Room (3F)</a:t>
            </a:r>
          </a:p>
          <a:p>
            <a:endParaRPr lang="en-US" altLang="ko-KR" sz="900" dirty="0" smtClean="0">
              <a:solidFill>
                <a:srgbClr val="FF0000"/>
              </a:solidFill>
            </a:endParaRPr>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p:txBody>
      </p:sp>
      <p:sp>
        <p:nvSpPr>
          <p:cNvPr id="20" name="Rectangle 1"/>
          <p:cNvSpPr>
            <a:spLocks noChangeAspect="1" noChangeArrowheads="1"/>
          </p:cNvSpPr>
          <p:nvPr/>
        </p:nvSpPr>
        <p:spPr bwMode="auto">
          <a:xfrm>
            <a:off x="3424238" y="18097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1"/>
          <p:cNvSpPr>
            <a:spLocks noChangeArrowheads="1"/>
          </p:cNvSpPr>
          <p:nvPr/>
        </p:nvSpPr>
        <p:spPr bwMode="auto">
          <a:xfrm>
            <a:off x="3198813" y="177709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9" name="표 18"/>
          <p:cNvGraphicFramePr>
            <a:graphicFrameLocks noGrp="1" noChangeAspect="1"/>
          </p:cNvGraphicFramePr>
          <p:nvPr>
            <p:extLst>
              <p:ext uri="{D42A27DB-BD31-4B8C-83A1-F6EECF244321}">
                <p14:modId xmlns="" xmlns:p14="http://schemas.microsoft.com/office/powerpoint/2010/main" val="2817391864"/>
              </p:ext>
            </p:extLst>
          </p:nvPr>
        </p:nvGraphicFramePr>
        <p:xfrm>
          <a:off x="267852" y="2002940"/>
          <a:ext cx="5324873" cy="2840743"/>
        </p:xfrm>
        <a:graphic>
          <a:graphicData uri="http://schemas.openxmlformats.org/drawingml/2006/table">
            <a:tbl>
              <a:tblPr/>
              <a:tblGrid>
                <a:gridCol w="266370"/>
                <a:gridCol w="677890"/>
                <a:gridCol w="2062716"/>
                <a:gridCol w="1105786"/>
                <a:gridCol w="1212111"/>
              </a:tblGrid>
              <a:tr h="439771">
                <a:tc>
                  <a:txBody>
                    <a:bodyPr/>
                    <a:lstStyle/>
                    <a:p>
                      <a:pPr marL="0" marR="0" algn="ctr">
                        <a:lnSpc>
                          <a:spcPct val="130000"/>
                        </a:lnSpc>
                        <a:spcBef>
                          <a:spcPts val="0"/>
                        </a:spcBef>
                        <a:spcAft>
                          <a:spcPts val="0"/>
                        </a:spcAft>
                      </a:pPr>
                      <a:endParaRPr lang="ko-KR" altLang="en-US" sz="9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Country</a:t>
                      </a:r>
                      <a:r>
                        <a:rPr lang="en-US" altLang="ko-KR" sz="900" dirty="0" smtClean="0">
                          <a:latin typeface="+mn-lt"/>
                          <a:ea typeface="+mn-ea"/>
                        </a:rPr>
                        <a:t> </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a:t>
                      </a:r>
                      <a:r>
                        <a:rPr lang="en-US" altLang="ko-KR" sz="900" b="0" baseline="0" dirty="0" smtClean="0">
                          <a:solidFill>
                            <a:srgbClr val="000000"/>
                          </a:solidFill>
                          <a:effectLst/>
                          <a:latin typeface="+mn-lt"/>
                          <a:ea typeface="+mn-ea"/>
                        </a:rPr>
                        <a:t> Owner</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900" b="0" dirty="0" smtClean="0">
                          <a:solidFill>
                            <a:srgbClr val="000000"/>
                          </a:solidFill>
                          <a:effectLst/>
                          <a:latin typeface="+mn-lt"/>
                          <a:ea typeface="+mn-ea"/>
                        </a:rPr>
                        <a:t>Name</a:t>
                      </a:r>
                      <a:endParaRPr lang="ko-KR" altLang="en-US" sz="900" b="0" dirty="0" smtClean="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 Name</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37432">
                <a:tc>
                  <a:txBody>
                    <a:bodyPr/>
                    <a:lstStyle/>
                    <a:p>
                      <a:pPr algn="ctr"/>
                      <a:r>
                        <a:rPr lang="en-US" altLang="ko-KR" sz="900" dirty="0" smtClean="0"/>
                        <a:t>1</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Venezuela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Development Bank of Latin America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900" dirty="0" err="1" smtClean="0"/>
                        <a:t>Germán</a:t>
                      </a:r>
                      <a:r>
                        <a:rPr lang="en-US" altLang="ko-KR" sz="900" dirty="0" smtClean="0"/>
                        <a:t> Rios</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800" dirty="0" smtClean="0"/>
                        <a:t>CAF Development Bank of Latin America´s Approach for Infrastructure Financing</a:t>
                      </a: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2</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USA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Multilateral Investment Guarantee Agency</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Junglim</a:t>
                      </a:r>
                      <a:r>
                        <a:rPr lang="en-US" altLang="ko-KR" sz="900" dirty="0" smtClean="0"/>
                        <a:t> </a:t>
                      </a:r>
                      <a:r>
                        <a:rPr lang="en-US" altLang="ko-KR" sz="900" dirty="0" err="1" smtClean="0"/>
                        <a:t>Hahm</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800" dirty="0" smtClean="0"/>
                        <a: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3</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Hong Kong</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International Finance Corporation</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Erik </a:t>
                      </a:r>
                      <a:r>
                        <a:rPr lang="en-US" altLang="ko-KR" sz="900" dirty="0" err="1" smtClean="0"/>
                        <a:t>Ivo</a:t>
                      </a:r>
                      <a:r>
                        <a:rPr lang="en-US" altLang="ko-KR" sz="900" dirty="0" smtClean="0"/>
                        <a:t> Becker</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900" dirty="0" smtClean="0"/>
                        <a:t>Partnering with the IFC</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4</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Philippines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900" dirty="0" smtClean="0"/>
                        <a:t>Asian Development Bank</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900" dirty="0" smtClean="0"/>
                        <a:t>Hisaka Kimura</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800" dirty="0" smtClean="0"/>
                        <a:t>Private Sector Infrastructure Finance</a:t>
                      </a: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5</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Tunisia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African Development Bank</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latinLnBrk="1"/>
                      <a:r>
                        <a:rPr lang="en-US" altLang="ko-KR" sz="900" dirty="0" err="1" smtClean="0"/>
                        <a:t>Mam</a:t>
                      </a:r>
                      <a:r>
                        <a:rPr lang="en-US" altLang="ko-KR" sz="900" dirty="0" smtClean="0"/>
                        <a:t>-Tut </a:t>
                      </a:r>
                      <a:r>
                        <a:rPr lang="en-US" altLang="ko-KR" sz="900" dirty="0" err="1" smtClean="0"/>
                        <a:t>Wadda-Senghore</a:t>
                      </a:r>
                      <a:endParaRPr lang="en-US" altLang="ko-KR" sz="900" dirty="0" smtClean="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altLang="ko-KR" sz="800" b="0" dirty="0" err="1" smtClean="0">
                          <a:solidFill>
                            <a:srgbClr val="000000"/>
                          </a:solidFill>
                          <a:effectLst/>
                          <a:latin typeface="+mn-lt"/>
                          <a:ea typeface="+mn-ea"/>
                        </a:rPr>
                        <a:t>AfDB</a:t>
                      </a:r>
                      <a:r>
                        <a:rPr lang="en-US" altLang="ko-KR" sz="800" b="0" dirty="0" smtClean="0">
                          <a:solidFill>
                            <a:srgbClr val="000000"/>
                          </a:solidFill>
                          <a:effectLst/>
                          <a:latin typeface="+mn-lt"/>
                          <a:ea typeface="+mn-ea"/>
                        </a:rPr>
                        <a:t> Public Sector Transport &amp; ICT Operations</a:t>
                      </a: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37432">
                <a:tc>
                  <a:txBody>
                    <a:bodyPr/>
                    <a:lstStyle/>
                    <a:p>
                      <a:pPr algn="ctr"/>
                      <a:r>
                        <a:rPr lang="en-US" altLang="ko-KR" sz="900" dirty="0" smtClean="0"/>
                        <a:t>6</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USA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smtClean="0"/>
                        <a:t>Inter-American Development Bank</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algn="ctr"/>
                      <a:r>
                        <a:rPr lang="en-US" altLang="ko-KR" sz="900" dirty="0" err="1" smtClean="0"/>
                        <a:t>Weon-Kyoung</a:t>
                      </a:r>
                      <a:r>
                        <a:rPr lang="en-US" altLang="ko-KR" sz="900" dirty="0" smtClean="0"/>
                        <a:t> Jo</a:t>
                      </a: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altLang="ko-KR" sz="800" b="0" dirty="0" smtClean="0">
                          <a:solidFill>
                            <a:srgbClr val="000000"/>
                          </a:solidFill>
                          <a:effectLst/>
                          <a:latin typeface="+mn-lt"/>
                          <a:ea typeface="+mn-ea"/>
                        </a:rPr>
                        <a:t>The Infrastructure Market in LAC </a:t>
                      </a:r>
                    </a:p>
                    <a:p>
                      <a:pPr marL="0" marR="0" algn="ctr">
                        <a:lnSpc>
                          <a:spcPct val="130000"/>
                        </a:lnSpc>
                        <a:spcBef>
                          <a:spcPts val="0"/>
                        </a:spcBef>
                        <a:spcAft>
                          <a:spcPts val="0"/>
                        </a:spcAft>
                      </a:pPr>
                      <a:r>
                        <a:rPr lang="en-US" altLang="ko-KR" sz="800" b="0" dirty="0" smtClean="0">
                          <a:solidFill>
                            <a:srgbClr val="000000"/>
                          </a:solidFill>
                          <a:effectLst/>
                          <a:latin typeface="+mn-lt"/>
                          <a:ea typeface="+mn-ea"/>
                        </a:rPr>
                        <a:t>&amp; IDB’s role</a:t>
                      </a:r>
                      <a:endParaRPr lang="ko-KR" altLang="en-US" sz="8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graphicFrame>
        <p:nvGraphicFramePr>
          <p:cNvPr id="21" name="표 20"/>
          <p:cNvGraphicFramePr>
            <a:graphicFrameLocks noGrp="1" noChangeAspect="1"/>
          </p:cNvGraphicFramePr>
          <p:nvPr>
            <p:extLst>
              <p:ext uri="{D42A27DB-BD31-4B8C-83A1-F6EECF244321}">
                <p14:modId xmlns="" xmlns:p14="http://schemas.microsoft.com/office/powerpoint/2010/main" val="2817391864"/>
              </p:ext>
            </p:extLst>
          </p:nvPr>
        </p:nvGraphicFramePr>
        <p:xfrm>
          <a:off x="6427647" y="1974586"/>
          <a:ext cx="5324873" cy="4802803"/>
        </p:xfrm>
        <a:graphic>
          <a:graphicData uri="http://schemas.openxmlformats.org/drawingml/2006/table">
            <a:tbl>
              <a:tblPr/>
              <a:tblGrid>
                <a:gridCol w="266370"/>
                <a:gridCol w="716876"/>
                <a:gridCol w="2023730"/>
                <a:gridCol w="1105786"/>
                <a:gridCol w="1212111"/>
              </a:tblGrid>
              <a:tr h="439771">
                <a:tc>
                  <a:txBody>
                    <a:bodyPr/>
                    <a:lstStyle/>
                    <a:p>
                      <a:pPr marL="0" marR="0" algn="ctr">
                        <a:lnSpc>
                          <a:spcPct val="130000"/>
                        </a:lnSpc>
                        <a:spcBef>
                          <a:spcPts val="0"/>
                        </a:spcBef>
                        <a:spcAft>
                          <a:spcPts val="0"/>
                        </a:spcAft>
                      </a:pPr>
                      <a:endParaRPr lang="ko-KR" altLang="en-US" sz="900" b="0" dirty="0">
                        <a:solidFill>
                          <a:srgbClr val="000000"/>
                        </a:solidFill>
                        <a:effectLst/>
                        <a:latin typeface="+mn-lt"/>
                        <a:ea typeface="+mn-ea"/>
                      </a:endParaRPr>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Country</a:t>
                      </a:r>
                      <a:r>
                        <a:rPr lang="en-US" altLang="ko-KR" sz="900" dirty="0" smtClean="0">
                          <a:latin typeface="+mn-lt"/>
                          <a:ea typeface="+mn-ea"/>
                        </a:rPr>
                        <a:t> </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a:t>
                      </a:r>
                      <a:r>
                        <a:rPr lang="en-US" altLang="ko-KR" sz="900" b="0" baseline="0" dirty="0" smtClean="0">
                          <a:solidFill>
                            <a:srgbClr val="000000"/>
                          </a:solidFill>
                          <a:effectLst/>
                          <a:latin typeface="+mn-lt"/>
                          <a:ea typeface="+mn-ea"/>
                        </a:rPr>
                        <a:t> Owner</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900" b="0" dirty="0" smtClean="0">
                          <a:solidFill>
                            <a:srgbClr val="000000"/>
                          </a:solidFill>
                          <a:effectLst/>
                          <a:latin typeface="+mn-lt"/>
                          <a:ea typeface="+mn-ea"/>
                        </a:rPr>
                        <a:t>Name</a:t>
                      </a:r>
                      <a:endParaRPr lang="ko-KR" altLang="en-US" sz="900" b="0" dirty="0" smtClean="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a:txBody>
                    <a:bodyPr/>
                    <a:lstStyle/>
                    <a:p>
                      <a:pPr marL="0" marR="0" algn="ctr">
                        <a:lnSpc>
                          <a:spcPct val="130000"/>
                        </a:lnSpc>
                        <a:spcBef>
                          <a:spcPts val="0"/>
                        </a:spcBef>
                        <a:spcAft>
                          <a:spcPts val="0"/>
                        </a:spcAft>
                      </a:pPr>
                      <a:r>
                        <a:rPr lang="en-US" altLang="ko-KR" sz="900" b="0" dirty="0" smtClean="0">
                          <a:solidFill>
                            <a:srgbClr val="000000"/>
                          </a:solidFill>
                          <a:effectLst/>
                          <a:latin typeface="+mn-lt"/>
                          <a:ea typeface="+mn-ea"/>
                        </a:rPr>
                        <a:t>Project Name</a:t>
                      </a:r>
                      <a:endParaRPr lang="ko-KR" altLang="en-US" sz="900" b="0" dirty="0">
                        <a:solidFill>
                          <a:srgbClr val="000000"/>
                        </a:solidFill>
                        <a:effectLst/>
                        <a:latin typeface="+mn-lt"/>
                        <a:ea typeface="+mn-ea"/>
                      </a:endParaRPr>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r>
              <a:tr h="237432">
                <a:tc>
                  <a:txBody>
                    <a:bodyPr/>
                    <a:lstStyle/>
                    <a:p>
                      <a:pPr algn="ctr"/>
                      <a:r>
                        <a:rPr lang="en-US" altLang="ko-KR" sz="900" dirty="0" smtClean="0"/>
                        <a:t>1</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Tanzania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Ministry for Lands and Human Settlements Development </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err="1" smtClean="0"/>
                        <a:t>Alphayo</a:t>
                      </a:r>
                      <a:r>
                        <a:rPr lang="en-US" altLang="ko-KR" sz="900" dirty="0" smtClean="0"/>
                        <a:t> </a:t>
                      </a:r>
                      <a:r>
                        <a:rPr lang="en-US" altLang="ko-KR" sz="900" dirty="0" err="1" smtClean="0"/>
                        <a:t>Kidata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err="1" smtClean="0"/>
                        <a:t>Kigamboni</a:t>
                      </a:r>
                      <a:r>
                        <a:rPr lang="en-US" altLang="ko-KR" sz="800" dirty="0" smtClean="0"/>
                        <a:t> Investment Opportunities</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2</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Kazakhstan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"NC "Astana EXPO-2017" JSC</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err="1" smtClean="0"/>
                        <a:t>Kazhymurat</a:t>
                      </a:r>
                      <a:r>
                        <a:rPr lang="en-US" altLang="ko-KR" sz="900" dirty="0" smtClean="0"/>
                        <a:t> </a:t>
                      </a:r>
                      <a:r>
                        <a:rPr lang="en-US" altLang="ko-KR" sz="900" dirty="0" err="1" smtClean="0"/>
                        <a:t>Ussenov</a:t>
                      </a:r>
                      <a:r>
                        <a:rPr lang="en-US" altLang="ko-KR" sz="900" dirty="0" smtClean="0"/>
                        <a:t> </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Astana EXPO-2017</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3</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Indonesia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Ministry of Transportation, DGCA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Budi </a:t>
                      </a:r>
                      <a:r>
                        <a:rPr lang="en-US" altLang="ko-KR" sz="900" dirty="0" err="1" smtClean="0"/>
                        <a:t>Prasetyo</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Airport Development in Indonesia</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4</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Philippines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Department of Transportation and Communications</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err="1" smtClean="0"/>
                        <a:t>Felicisimo</a:t>
                      </a:r>
                      <a:r>
                        <a:rPr lang="en-US" altLang="ko-KR" sz="900" dirty="0" smtClean="0"/>
                        <a:t> </a:t>
                      </a:r>
                      <a:r>
                        <a:rPr lang="en-US" altLang="ko-KR" sz="900" dirty="0" err="1" smtClean="0"/>
                        <a:t>Pangilinan</a:t>
                      </a:r>
                      <a:r>
                        <a:rPr lang="en-US" altLang="ko-KR" sz="900" dirty="0" smtClean="0"/>
                        <a:t> Jr.</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Philippine Transport Development Initiative And Its Prospect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5</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Nicaragua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The Ministry of Transport and Infrastructure</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err="1" smtClean="0"/>
                        <a:t>Wilfredo</a:t>
                      </a:r>
                      <a:r>
                        <a:rPr lang="en-US" altLang="ko-KR" sz="900" dirty="0" smtClean="0"/>
                        <a:t> Valle</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Road Investment Program</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6</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Nepal</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Ministry of Physical Planning, Works and Transport Management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Chandra </a:t>
                      </a:r>
                      <a:r>
                        <a:rPr lang="en-US" altLang="ko-KR" sz="900" dirty="0" err="1" smtClean="0"/>
                        <a:t>Bahadur</a:t>
                      </a:r>
                      <a:r>
                        <a:rPr lang="en-US" altLang="ko-KR" sz="900" dirty="0" smtClean="0"/>
                        <a:t> </a:t>
                      </a:r>
                      <a:r>
                        <a:rPr lang="en-US" altLang="ko-KR" sz="900" dirty="0" err="1" smtClean="0"/>
                        <a:t>Shrestha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Nepal's quest to link India with China</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7</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Myanmar</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Yangon City Development Committee</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Bo </a:t>
                      </a:r>
                      <a:r>
                        <a:rPr lang="en-US" altLang="ko-KR" sz="900" dirty="0" err="1" smtClean="0"/>
                        <a:t>Htay</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Infrastructure Development Plans of Yangon City</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8</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Iraq</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National Investment Commission</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err="1" smtClean="0"/>
                        <a:t>Gazanfer</a:t>
                      </a:r>
                      <a:r>
                        <a:rPr lang="en-US" altLang="ko-KR" sz="900" dirty="0" smtClean="0"/>
                        <a:t> </a:t>
                      </a:r>
                      <a:r>
                        <a:rPr lang="en-US" altLang="ko-KR" sz="900" dirty="0" err="1" smtClean="0"/>
                        <a:t>Semin</a:t>
                      </a:r>
                      <a:r>
                        <a:rPr lang="en-US" altLang="ko-KR" sz="900" dirty="0" smtClean="0"/>
                        <a:t> </a:t>
                      </a:r>
                      <a:r>
                        <a:rPr lang="en-US" altLang="ko-KR" sz="900" dirty="0" err="1" smtClean="0"/>
                        <a:t>Jaafar</a:t>
                      </a:r>
                      <a:r>
                        <a:rPr lang="en-US" altLang="ko-KR" sz="900" dirty="0" smtClean="0"/>
                        <a:t> Al-</a:t>
                      </a:r>
                      <a:r>
                        <a:rPr lang="en-US" altLang="ko-KR" sz="900" dirty="0" err="1" smtClean="0"/>
                        <a:t>Baeti</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BNCP BISMAYA NEW CITY PROJECT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9</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UAE</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Western Region Development Council</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Mohamed </a:t>
                      </a:r>
                      <a:r>
                        <a:rPr lang="en-US" altLang="ko-KR" sz="900" dirty="0" err="1" smtClean="0"/>
                        <a:t>Saeed</a:t>
                      </a:r>
                      <a:r>
                        <a:rPr lang="en-US" altLang="ko-KR" sz="900" dirty="0" smtClean="0"/>
                        <a:t> Al </a:t>
                      </a:r>
                      <a:r>
                        <a:rPr lang="en-US" altLang="ko-KR" sz="900" dirty="0" err="1" smtClean="0"/>
                        <a:t>Dhuhoori</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6210">
                <a:tc>
                  <a:txBody>
                    <a:bodyPr/>
                    <a:lstStyle/>
                    <a:p>
                      <a:pPr algn="ctr"/>
                      <a:r>
                        <a:rPr lang="en-US" altLang="ko-KR" sz="900" dirty="0" smtClean="0"/>
                        <a:t>10</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UAE</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Abu Dhabi Urban Planning Council</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Ahmed Al </a:t>
                      </a:r>
                      <a:r>
                        <a:rPr lang="en-US" altLang="ko-KR" sz="900" dirty="0" err="1" smtClean="0"/>
                        <a:t>Shaikh</a:t>
                      </a:r>
                      <a:r>
                        <a:rPr lang="en-US" altLang="ko-KR" sz="900" dirty="0" smtClean="0"/>
                        <a:t> Al </a:t>
                      </a:r>
                      <a:r>
                        <a:rPr lang="en-US" altLang="ko-KR" sz="900" dirty="0" err="1" smtClean="0"/>
                        <a:t>Zaabi</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11</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China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People's Government of </a:t>
                      </a:r>
                      <a:r>
                        <a:rPr lang="en-US" altLang="ko-KR" sz="900" dirty="0" err="1" smtClean="0"/>
                        <a:t>Huanggu</a:t>
                      </a:r>
                      <a:r>
                        <a:rPr lang="en-US" altLang="ko-KR" sz="900" dirty="0" smtClean="0"/>
                        <a:t> district, Shenyang</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Li </a:t>
                      </a:r>
                      <a:r>
                        <a:rPr lang="en-US" altLang="ko-KR" sz="900" dirty="0" err="1" smtClean="0"/>
                        <a:t>Pengyu</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800" dirty="0" smtClean="0"/>
                        <a:t>Introduction of </a:t>
                      </a:r>
                      <a:r>
                        <a:rPr lang="en-US" altLang="ko-KR" sz="800" dirty="0" err="1" smtClean="0"/>
                        <a:t>Huanggu</a:t>
                      </a:r>
                      <a:r>
                        <a:rPr lang="en-US" altLang="ko-KR" sz="800" baseline="0" dirty="0" smtClean="0"/>
                        <a:t> District</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80228">
                <a:tc>
                  <a:txBody>
                    <a:bodyPr/>
                    <a:lstStyle/>
                    <a:p>
                      <a:pPr algn="ctr"/>
                      <a:r>
                        <a:rPr lang="en-US" altLang="ko-KR" sz="900" dirty="0" smtClean="0"/>
                        <a:t>12</a:t>
                      </a:r>
                      <a:endParaRPr lang="ko-KR" altLang="en-US" sz="900" dirty="0"/>
                    </a:p>
                  </a:txBody>
                  <a:tcPr marL="51190" marR="51190" marT="14153" marB="14153"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Korea</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Korea </a:t>
                      </a:r>
                      <a:r>
                        <a:rPr lang="en-US" altLang="ko-KR" sz="900" dirty="0" err="1" smtClean="0"/>
                        <a:t>Land&amp;Housing</a:t>
                      </a:r>
                      <a:r>
                        <a:rPr lang="en-US" altLang="ko-KR" sz="900" dirty="0" smtClean="0"/>
                        <a:t> </a:t>
                      </a:r>
                      <a:r>
                        <a:rPr lang="en-US" altLang="ko-KR" sz="800" dirty="0" smtClean="0"/>
                        <a:t>Corp.</a:t>
                      </a:r>
                      <a:r>
                        <a:rPr lang="en-US" altLang="ko-KR" sz="900" dirty="0" smtClean="0"/>
                        <a:t>/ </a:t>
                      </a:r>
                      <a:r>
                        <a:rPr lang="en-US" altLang="ko-KR" sz="900" dirty="0" err="1" smtClean="0"/>
                        <a:t>Incheon</a:t>
                      </a:r>
                      <a:r>
                        <a:rPr lang="en-US" altLang="ko-KR" sz="900" dirty="0" smtClean="0"/>
                        <a:t> Airport/</a:t>
                      </a:r>
                      <a:r>
                        <a:rPr lang="en-US" altLang="ko-KR" sz="900" baseline="0" dirty="0" smtClean="0"/>
                        <a:t> Korea Airports </a:t>
                      </a:r>
                      <a:r>
                        <a:rPr lang="en-US" altLang="ko-KR" sz="800" baseline="0" dirty="0" smtClean="0"/>
                        <a:t>Corps</a:t>
                      </a:r>
                      <a:r>
                        <a:rPr lang="en-US" altLang="ko-KR" sz="900" baseline="0" dirty="0" smtClean="0"/>
                        <a: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r>
                        <a:rPr lang="en-US" altLang="ko-KR" sz="900" dirty="0" smtClean="0"/>
                        <a:t>-</a:t>
                      </a:r>
                      <a:endParaRPr lang="ko-KR" altLang="en-US" sz="900" dirty="0"/>
                    </a:p>
                  </a:txBody>
                  <a:tcPr marL="51190" marR="51190" marT="14153" marB="14153"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800" dirty="0" smtClean="0"/>
                        <a:t>Newtown Development  Process and Techniques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800" dirty="0" smtClean="0"/>
                        <a:t>Your Reliable Partner </a:t>
                      </a:r>
                      <a:r>
                        <a:rPr lang="en-US" altLang="ko-KR" sz="800" dirty="0" err="1" smtClean="0"/>
                        <a:t>Incheon</a:t>
                      </a:r>
                      <a:r>
                        <a:rPr lang="en-US" altLang="ko-KR" sz="800" dirty="0" smtClean="0"/>
                        <a:t> International Airport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800" dirty="0" smtClean="0"/>
                        <a:t>Creative Airport Solution Provider</a:t>
                      </a:r>
                      <a:endParaRPr lang="ko-KR" altLang="en-US" sz="800" dirty="0"/>
                    </a:p>
                  </a:txBody>
                  <a:tcPr marL="51190" marR="51190" marT="14153" marB="14153"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
        <p:nvSpPr>
          <p:cNvPr id="22" name="TextBox 21"/>
          <p:cNvSpPr txBox="1"/>
          <p:nvPr/>
        </p:nvSpPr>
        <p:spPr>
          <a:xfrm>
            <a:off x="5454502" y="723013"/>
            <a:ext cx="659219" cy="230832"/>
          </a:xfrm>
          <a:prstGeom prst="rect">
            <a:avLst/>
          </a:prstGeom>
          <a:noFill/>
        </p:spPr>
        <p:txBody>
          <a:bodyPr wrap="square" rtlCol="0">
            <a:spAutoFit/>
          </a:bodyPr>
          <a:lstStyle/>
          <a:p>
            <a:r>
              <a:rPr lang="en-US" altLang="ko-KR" sz="900" dirty="0" smtClean="0"/>
              <a:t>5</a:t>
            </a:r>
          </a:p>
        </p:txBody>
      </p:sp>
      <p:sp>
        <p:nvSpPr>
          <p:cNvPr id="23" name="TextBox 22"/>
          <p:cNvSpPr txBox="1"/>
          <p:nvPr/>
        </p:nvSpPr>
        <p:spPr>
          <a:xfrm>
            <a:off x="11532781" y="705293"/>
            <a:ext cx="659219" cy="369332"/>
          </a:xfrm>
          <a:prstGeom prst="rect">
            <a:avLst/>
          </a:prstGeom>
          <a:noFill/>
        </p:spPr>
        <p:txBody>
          <a:bodyPr wrap="square" rtlCol="0">
            <a:spAutoFit/>
          </a:bodyPr>
          <a:lstStyle/>
          <a:p>
            <a:r>
              <a:rPr lang="en-US" altLang="ko-KR" sz="900" dirty="0" smtClean="0"/>
              <a:t>6</a:t>
            </a:r>
          </a:p>
          <a:p>
            <a:endParaRPr lang="en-US" altLang="ko-KR" sz="900" dirty="0" smtClean="0"/>
          </a:p>
        </p:txBody>
      </p:sp>
    </p:spTree>
    <p:extLst>
      <p:ext uri="{BB962C8B-B14F-4D97-AF65-F5344CB8AC3E}">
        <p14:creationId xmlns="" xmlns:p14="http://schemas.microsoft.com/office/powerpoint/2010/main" val="17682764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5"/>
          <p:cNvGrpSpPr>
            <a:grpSpLocks/>
          </p:cNvGrpSpPr>
          <p:nvPr/>
        </p:nvGrpSpPr>
        <p:grpSpPr bwMode="auto">
          <a:xfrm>
            <a:off x="0" y="-1588"/>
            <a:ext cx="12192000" cy="547688"/>
            <a:chOff x="-2" y="-1650"/>
            <a:chExt cx="12192000" cy="548187"/>
          </a:xfrm>
        </p:grpSpPr>
        <p:grpSp>
          <p:nvGrpSpPr>
            <p:cNvPr id="3" name="그룹 10"/>
            <p:cNvGrpSpPr>
              <a:grpSpLocks/>
            </p:cNvGrpSpPr>
            <p:nvPr/>
          </p:nvGrpSpPr>
          <p:grpSpPr bwMode="auto">
            <a:xfrm>
              <a:off x="-2" y="3608"/>
              <a:ext cx="6096005" cy="542929"/>
              <a:chOff x="-2" y="3608"/>
              <a:chExt cx="6096005" cy="542929"/>
            </a:xfrm>
          </p:grpSpPr>
          <p:pic>
            <p:nvPicPr>
              <p:cNvPr id="2110" name="그림 5"/>
              <p:cNvPicPr preferRelativeResize="0">
                <a:picLocks noChangeAspect="1"/>
              </p:cNvPicPr>
              <p:nvPr/>
            </p:nvPicPr>
            <p:blipFill>
              <a:blip r:embed="rId3" cstate="print"/>
              <a:srcRect t="581" b="208"/>
              <a:stretch>
                <a:fillRect/>
              </a:stretch>
            </p:blipFill>
            <p:spPr bwMode="auto">
              <a:xfrm rot="-5400000">
                <a:off x="2776536" y="-2772930"/>
                <a:ext cx="542929" cy="6096005"/>
              </a:xfrm>
              <a:prstGeom prst="rect">
                <a:avLst/>
              </a:prstGeom>
              <a:noFill/>
              <a:ln w="9525">
                <a:noFill/>
                <a:miter lim="800000"/>
                <a:headEnd/>
                <a:tailEnd/>
              </a:ln>
            </p:spPr>
          </p:pic>
          <p:sp>
            <p:nvSpPr>
              <p:cNvPr id="2111" name="TextBox 7"/>
              <p:cNvSpPr txBox="1">
                <a:spLocks noChangeArrowheads="1"/>
              </p:cNvSpPr>
              <p:nvPr/>
            </p:nvSpPr>
            <p:spPr bwMode="auto">
              <a:xfrm>
                <a:off x="126124" y="90406"/>
                <a:ext cx="2112579" cy="400110"/>
              </a:xfrm>
              <a:prstGeom prst="rect">
                <a:avLst/>
              </a:prstGeom>
              <a:noFill/>
              <a:ln w="9525">
                <a:noFill/>
                <a:miter lim="800000"/>
                <a:headEnd/>
                <a:tailEnd/>
              </a:ln>
            </p:spPr>
            <p:txBody>
              <a:bodyPr>
                <a:spAutoFit/>
              </a:bodyPr>
              <a:lstStyle/>
              <a:p>
                <a:r>
                  <a:rPr kumimoji="0" lang="en-US" altLang="ko-KR" sz="2000" b="1">
                    <a:solidFill>
                      <a:srgbClr val="003300"/>
                    </a:solidFill>
                    <a:latin typeface="맑은 고딕" pitchFamily="50" charset="-127"/>
                    <a:ea typeface="맑은 고딕" pitchFamily="50" charset="-127"/>
                  </a:rPr>
                  <a:t>GICC 2013</a:t>
                </a:r>
                <a:endParaRPr kumimoji="0" lang="ko-KR" altLang="en-US" sz="2000" b="1">
                  <a:solidFill>
                    <a:srgbClr val="003300"/>
                  </a:solidFill>
                  <a:latin typeface="맑은 고딕" pitchFamily="50" charset="-127"/>
                  <a:ea typeface="맑은 고딕" pitchFamily="50" charset="-127"/>
                </a:endParaRPr>
              </a:p>
            </p:txBody>
          </p:sp>
          <p:sp>
            <p:nvSpPr>
              <p:cNvPr id="10" name="TextBox 9"/>
              <p:cNvSpPr txBox="1"/>
              <p:nvPr/>
            </p:nvSpPr>
            <p:spPr>
              <a:xfrm>
                <a:off x="1512886" y="77799"/>
                <a:ext cx="2822575" cy="416304"/>
              </a:xfrm>
              <a:prstGeom prst="rect">
                <a:avLst/>
              </a:prstGeom>
              <a:noFill/>
            </p:spPr>
            <p:txBody>
              <a:bodyPr>
                <a:spAutoFit/>
              </a:bodyPr>
              <a:lstStyle/>
              <a:p>
                <a:pPr fontAlgn="auto">
                  <a:spcBef>
                    <a:spcPts val="0"/>
                  </a:spcBef>
                  <a:spcAft>
                    <a:spcPts val="0"/>
                  </a:spcAft>
                  <a:defRPr/>
                </a:pPr>
                <a:r>
                  <a:rPr kumimoji="0" lang="en-US" altLang="ko-KR" sz="1050" b="1" dirty="0">
                    <a:latin typeface="+mn-lt"/>
                    <a:ea typeface="+mn-ea"/>
                  </a:rPr>
                  <a:t>Global Infrastructure</a:t>
                </a:r>
              </a:p>
              <a:p>
                <a:pPr fontAlgn="auto">
                  <a:spcBef>
                    <a:spcPts val="0"/>
                  </a:spcBef>
                  <a:spcAft>
                    <a:spcPts val="0"/>
                  </a:spcAft>
                  <a:defRPr/>
                </a:pPr>
                <a:r>
                  <a:rPr kumimoji="0" lang="en-US" altLang="ko-KR" sz="1050" b="1" dirty="0">
                    <a:latin typeface="+mn-lt"/>
                    <a:ea typeface="+mn-ea"/>
                  </a:rPr>
                  <a:t>Cooperation Conference</a:t>
                </a:r>
                <a:endParaRPr kumimoji="0" lang="ko-KR" altLang="en-US" sz="1050" b="1" dirty="0">
                  <a:latin typeface="+mn-lt"/>
                  <a:ea typeface="+mn-ea"/>
                </a:endParaRPr>
              </a:p>
            </p:txBody>
          </p:sp>
        </p:grpSp>
        <p:grpSp>
          <p:nvGrpSpPr>
            <p:cNvPr id="4" name="그룹 11"/>
            <p:cNvGrpSpPr>
              <a:grpSpLocks/>
            </p:cNvGrpSpPr>
            <p:nvPr/>
          </p:nvGrpSpPr>
          <p:grpSpPr bwMode="auto">
            <a:xfrm>
              <a:off x="6095993" y="-1650"/>
              <a:ext cx="6096005" cy="542929"/>
              <a:chOff x="-2" y="3608"/>
              <a:chExt cx="6096005" cy="542929"/>
            </a:xfrm>
          </p:grpSpPr>
          <p:pic>
            <p:nvPicPr>
              <p:cNvPr id="2107" name="그림 12"/>
              <p:cNvPicPr preferRelativeResize="0">
                <a:picLocks noChangeAspect="1"/>
              </p:cNvPicPr>
              <p:nvPr/>
            </p:nvPicPr>
            <p:blipFill>
              <a:blip r:embed="rId3" cstate="print"/>
              <a:srcRect t="581" b="208"/>
              <a:stretch>
                <a:fillRect/>
              </a:stretch>
            </p:blipFill>
            <p:spPr bwMode="auto">
              <a:xfrm rot="-5400000">
                <a:off x="2776536" y="-2772930"/>
                <a:ext cx="542929" cy="6096005"/>
              </a:xfrm>
              <a:prstGeom prst="rect">
                <a:avLst/>
              </a:prstGeom>
              <a:noFill/>
              <a:ln w="9525">
                <a:noFill/>
                <a:miter lim="800000"/>
                <a:headEnd/>
                <a:tailEnd/>
              </a:ln>
            </p:spPr>
          </p:pic>
          <p:sp>
            <p:nvSpPr>
              <p:cNvPr id="2108" name="TextBox 13"/>
              <p:cNvSpPr txBox="1">
                <a:spLocks noChangeArrowheads="1"/>
              </p:cNvSpPr>
              <p:nvPr/>
            </p:nvSpPr>
            <p:spPr bwMode="auto">
              <a:xfrm>
                <a:off x="126124" y="90406"/>
                <a:ext cx="2112579" cy="400110"/>
              </a:xfrm>
              <a:prstGeom prst="rect">
                <a:avLst/>
              </a:prstGeom>
              <a:noFill/>
              <a:ln w="9525">
                <a:noFill/>
                <a:miter lim="800000"/>
                <a:headEnd/>
                <a:tailEnd/>
              </a:ln>
            </p:spPr>
            <p:txBody>
              <a:bodyPr>
                <a:spAutoFit/>
              </a:bodyPr>
              <a:lstStyle/>
              <a:p>
                <a:r>
                  <a:rPr kumimoji="0" lang="en-US" altLang="ko-KR" sz="2000" b="1">
                    <a:solidFill>
                      <a:srgbClr val="003300"/>
                    </a:solidFill>
                    <a:latin typeface="맑은 고딕" pitchFamily="50" charset="-127"/>
                    <a:ea typeface="맑은 고딕" pitchFamily="50" charset="-127"/>
                  </a:rPr>
                  <a:t>GICC 2013</a:t>
                </a:r>
                <a:endParaRPr kumimoji="0" lang="ko-KR" altLang="en-US" sz="2000" b="1">
                  <a:solidFill>
                    <a:srgbClr val="003300"/>
                  </a:solidFill>
                  <a:latin typeface="맑은 고딕" pitchFamily="50" charset="-127"/>
                  <a:ea typeface="맑은 고딕" pitchFamily="50" charset="-127"/>
                </a:endParaRPr>
              </a:p>
            </p:txBody>
          </p:sp>
          <p:sp>
            <p:nvSpPr>
              <p:cNvPr id="15" name="TextBox 14"/>
              <p:cNvSpPr txBox="1"/>
              <p:nvPr/>
            </p:nvSpPr>
            <p:spPr>
              <a:xfrm>
                <a:off x="1512891" y="78289"/>
                <a:ext cx="2822575" cy="416304"/>
              </a:xfrm>
              <a:prstGeom prst="rect">
                <a:avLst/>
              </a:prstGeom>
              <a:noFill/>
            </p:spPr>
            <p:txBody>
              <a:bodyPr>
                <a:spAutoFit/>
              </a:bodyPr>
              <a:lstStyle/>
              <a:p>
                <a:pPr fontAlgn="auto">
                  <a:spcBef>
                    <a:spcPts val="0"/>
                  </a:spcBef>
                  <a:spcAft>
                    <a:spcPts val="0"/>
                  </a:spcAft>
                  <a:defRPr/>
                </a:pPr>
                <a:r>
                  <a:rPr kumimoji="0" lang="en-US" altLang="ko-KR" sz="1050" b="1" dirty="0">
                    <a:latin typeface="+mn-lt"/>
                    <a:ea typeface="+mn-ea"/>
                  </a:rPr>
                  <a:t>Global Infrastructure</a:t>
                </a:r>
              </a:p>
              <a:p>
                <a:pPr fontAlgn="auto">
                  <a:spcBef>
                    <a:spcPts val="0"/>
                  </a:spcBef>
                  <a:spcAft>
                    <a:spcPts val="0"/>
                  </a:spcAft>
                  <a:defRPr/>
                </a:pPr>
                <a:r>
                  <a:rPr kumimoji="0" lang="en-US" altLang="ko-KR" sz="1050" b="1" dirty="0">
                    <a:latin typeface="+mn-lt"/>
                    <a:ea typeface="+mn-ea"/>
                  </a:rPr>
                  <a:t>Cooperation Conference</a:t>
                </a:r>
                <a:endParaRPr kumimoji="0" lang="ko-KR" altLang="en-US" sz="1050" b="1" dirty="0">
                  <a:latin typeface="+mn-lt"/>
                  <a:ea typeface="+mn-ea"/>
                </a:endParaRPr>
              </a:p>
            </p:txBody>
          </p:sp>
        </p:grpSp>
      </p:grpSp>
      <p:sp>
        <p:nvSpPr>
          <p:cNvPr id="2051" name="TextBox 16"/>
          <p:cNvSpPr txBox="1">
            <a:spLocks noChangeArrowheads="1"/>
          </p:cNvSpPr>
          <p:nvPr/>
        </p:nvSpPr>
        <p:spPr bwMode="auto">
          <a:xfrm>
            <a:off x="338138" y="723900"/>
            <a:ext cx="5419725" cy="5308600"/>
          </a:xfrm>
          <a:prstGeom prst="rect">
            <a:avLst/>
          </a:prstGeom>
          <a:noFill/>
          <a:ln w="9525">
            <a:noFill/>
            <a:miter lim="800000"/>
            <a:headEnd/>
            <a:tailEnd/>
          </a:ln>
        </p:spPr>
        <p:txBody>
          <a:bodyPr>
            <a:spAutoFit/>
          </a:bodyPr>
          <a:lstStyle/>
          <a:p>
            <a:r>
              <a:rPr kumimoji="0" lang="en-US" altLang="ko-KR" sz="1000" b="1">
                <a:latin typeface="맑은 고딕" pitchFamily="50" charset="-127"/>
                <a:ea typeface="맑은 고딕" pitchFamily="50" charset="-127"/>
              </a:rPr>
              <a:t>Project Meeting_ Day 2 (November 13)</a:t>
            </a:r>
          </a:p>
          <a:p>
            <a:endParaRPr kumimoji="0" lang="en-US" altLang="ko-KR" sz="900">
              <a:latin typeface="맑은 고딕" pitchFamily="50" charset="-127"/>
              <a:ea typeface="맑은 고딕" pitchFamily="50" charset="-127"/>
            </a:endParaRPr>
          </a:p>
          <a:p>
            <a:r>
              <a:rPr kumimoji="0" lang="en-US" altLang="ko-KR" sz="1000">
                <a:latin typeface="맑은 고딕" pitchFamily="50" charset="-127"/>
                <a:ea typeface="맑은 고딕" pitchFamily="50" charset="-127"/>
              </a:rPr>
              <a:t>Individual project meeting between pre-registered Korean contractors and overseas project owners</a:t>
            </a:r>
          </a:p>
          <a:p>
            <a:endParaRPr kumimoji="0" lang="en-US" altLang="ko-KR" sz="1000">
              <a:latin typeface="맑은 고딕" pitchFamily="50" charset="-127"/>
              <a:ea typeface="맑은 고딕" pitchFamily="50" charset="-127"/>
            </a:endParaRPr>
          </a:p>
          <a:p>
            <a:r>
              <a:rPr kumimoji="0" lang="en-US" altLang="ko-KR" sz="1000">
                <a:latin typeface="맑은 고딕" pitchFamily="50" charset="-127"/>
                <a:ea typeface="맑은 고딕" pitchFamily="50" charset="-127"/>
              </a:rPr>
              <a:t>Date/Time : November 13, 09:30-18:00</a:t>
            </a:r>
          </a:p>
          <a:p>
            <a:r>
              <a:rPr kumimoji="0" lang="en-US" altLang="ko-KR" sz="1000">
                <a:latin typeface="맑은 고딕" pitchFamily="50" charset="-127"/>
                <a:ea typeface="맑은 고딕" pitchFamily="50" charset="-127"/>
              </a:rPr>
              <a:t>Venue : Crystal Ballroom (3F)</a:t>
            </a: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a:p>
            <a:endParaRPr kumimoji="0" lang="en-US" altLang="ko-KR" sz="1000">
              <a:latin typeface="맑은 고딕" pitchFamily="50" charset="-127"/>
              <a:ea typeface="맑은 고딕" pitchFamily="50" charset="-127"/>
            </a:endParaRPr>
          </a:p>
        </p:txBody>
      </p:sp>
      <p:sp>
        <p:nvSpPr>
          <p:cNvPr id="2052" name="Rectangle 1"/>
          <p:cNvSpPr>
            <a:spLocks noChangeAspect="1" noChangeArrowheads="1"/>
          </p:cNvSpPr>
          <p:nvPr/>
        </p:nvSpPr>
        <p:spPr bwMode="auto">
          <a:xfrm>
            <a:off x="3424238" y="1809750"/>
            <a:ext cx="12192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sp>
        <p:nvSpPr>
          <p:cNvPr id="2053" name="Rectangle 1"/>
          <p:cNvSpPr>
            <a:spLocks noChangeArrowheads="1"/>
          </p:cNvSpPr>
          <p:nvPr/>
        </p:nvSpPr>
        <p:spPr bwMode="auto">
          <a:xfrm>
            <a:off x="3198813" y="1776413"/>
            <a:ext cx="12192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graphicFrame>
        <p:nvGraphicFramePr>
          <p:cNvPr id="19" name="표 18"/>
          <p:cNvGraphicFramePr>
            <a:graphicFrameLocks noGrp="1" noChangeAspect="1"/>
          </p:cNvGraphicFramePr>
          <p:nvPr/>
        </p:nvGraphicFramePr>
        <p:xfrm>
          <a:off x="206375" y="1944688"/>
          <a:ext cx="5581649" cy="1933059"/>
        </p:xfrm>
        <a:graphic>
          <a:graphicData uri="http://schemas.openxmlformats.org/drawingml/2006/table">
            <a:tbl>
              <a:tblPr/>
              <a:tblGrid>
                <a:gridCol w="848708"/>
                <a:gridCol w="1199426"/>
                <a:gridCol w="1457066"/>
                <a:gridCol w="1000125"/>
                <a:gridCol w="1076324"/>
              </a:tblGrid>
              <a:tr h="306002">
                <a:tc>
                  <a:txBody>
                    <a:bodyPr/>
                    <a:lstStyle/>
                    <a:p>
                      <a:pPr marL="0" marR="0" algn="ctr">
                        <a:lnSpc>
                          <a:spcPct val="130000"/>
                        </a:lnSpc>
                        <a:spcBef>
                          <a:spcPts val="0"/>
                        </a:spcBef>
                        <a:spcAft>
                          <a:spcPts val="0"/>
                        </a:spcAft>
                      </a:pPr>
                      <a:r>
                        <a:rPr lang="en-US" altLang="ko-KR" sz="800" b="0" dirty="0" smtClean="0">
                          <a:solidFill>
                            <a:srgbClr val="000000"/>
                          </a:solidFill>
                          <a:effectLst/>
                          <a:latin typeface="+mn-ea"/>
                          <a:ea typeface="+mn-ea"/>
                        </a:rPr>
                        <a:t>Time</a:t>
                      </a:r>
                      <a:endParaRPr lang="ko-KR" altLang="en-US" sz="8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gridSpan="4">
                  <a:txBody>
                    <a:bodyPr/>
                    <a:lstStyle/>
                    <a:p>
                      <a:pPr marL="0" marR="0" algn="ctr">
                        <a:lnSpc>
                          <a:spcPct val="130000"/>
                        </a:lnSpc>
                        <a:spcBef>
                          <a:spcPts val="0"/>
                        </a:spcBef>
                        <a:spcAft>
                          <a:spcPts val="0"/>
                        </a:spcAft>
                      </a:pPr>
                      <a:r>
                        <a:rPr lang="en-US" altLang="ko-KR" sz="800" b="0" dirty="0" smtClean="0">
                          <a:solidFill>
                            <a:srgbClr val="000000"/>
                          </a:solidFill>
                          <a:effectLst/>
                          <a:latin typeface="+mn-ea"/>
                          <a:ea typeface="+mn-ea"/>
                        </a:rPr>
                        <a:t>Program</a:t>
                      </a:r>
                      <a:endParaRPr lang="ko-KR" altLang="en-US" sz="800" b="0" dirty="0">
                        <a:solidFill>
                          <a:srgbClr val="000000"/>
                        </a:solidFill>
                        <a:effectLst/>
                        <a:latin typeface="+mn-ea"/>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c hMerge="1">
                  <a:txBody>
                    <a:bodyPr/>
                    <a:lstStyle/>
                    <a:p>
                      <a:pPr marL="0" marR="0" algn="ctr">
                        <a:lnSpc>
                          <a:spcPct val="130000"/>
                        </a:lnSpc>
                        <a:spcBef>
                          <a:spcPts val="0"/>
                        </a:spcBef>
                        <a:spcAft>
                          <a:spcPts val="0"/>
                        </a:spcAft>
                      </a:pPr>
                      <a:endParaRPr lang="ko-KR" altLang="en-US" sz="800" b="0" dirty="0">
                        <a:solidFill>
                          <a:srgbClr val="000000"/>
                        </a:solidFill>
                        <a:effectLst/>
                        <a:latin typeface="+mn-ea"/>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FAFABF"/>
                    </a:solidFill>
                  </a:tcPr>
                </a:tc>
                <a:tc hMerge="1">
                  <a:txBody>
                    <a:bodyPr/>
                    <a:lstStyle/>
                    <a:p>
                      <a:pPr latinLnBrk="1"/>
                      <a:endParaRPr lang="ko-KR" altLang="en-US"/>
                    </a:p>
                  </a:txBody>
                  <a:tcPr/>
                </a:tc>
              </a:tr>
              <a:tr h="131678">
                <a:tc>
                  <a:txBody>
                    <a:bodyPr/>
                    <a:lstStyle/>
                    <a:p>
                      <a:pPr marL="0" marR="0" algn="ctr">
                        <a:lnSpc>
                          <a:spcPct val="130000"/>
                        </a:lnSpc>
                        <a:spcBef>
                          <a:spcPts val="0"/>
                        </a:spcBef>
                        <a:spcAft>
                          <a:spcPts val="0"/>
                        </a:spcAft>
                      </a:pPr>
                      <a:r>
                        <a:rPr lang="en-US" sz="800" b="0" dirty="0" smtClean="0">
                          <a:solidFill>
                            <a:srgbClr val="000000"/>
                          </a:solidFill>
                          <a:effectLst/>
                          <a:latin typeface="+mn-ea"/>
                          <a:ea typeface="+mn-ea"/>
                        </a:rPr>
                        <a:t>09:00~09:30</a:t>
                      </a:r>
                      <a:endParaRPr lang="en-US" sz="8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latinLnBrk="1"/>
                      <a:endParaRPr lang="ko-KR" altLang="en-US" dirty="0"/>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algn="ctr">
                        <a:lnSpc>
                          <a:spcPct val="130000"/>
                        </a:lnSpc>
                        <a:spcBef>
                          <a:spcPts val="0"/>
                        </a:spcBef>
                        <a:spcAft>
                          <a:spcPts val="0"/>
                        </a:spcAft>
                      </a:pPr>
                      <a:r>
                        <a:rPr lang="en-US" altLang="ko-KR" sz="800" b="0" baseline="0" dirty="0" smtClean="0">
                          <a:solidFill>
                            <a:schemeClr val="tx1"/>
                          </a:solidFill>
                          <a:effectLst/>
                          <a:latin typeface="+mn-ea"/>
                          <a:ea typeface="+mn-ea"/>
                        </a:rPr>
                        <a:t>Korean Attach</a:t>
                      </a:r>
                      <a:r>
                        <a:rPr lang="en-US" altLang="ko-KR" sz="800" b="0" dirty="0" smtClean="0">
                          <a:solidFill>
                            <a:schemeClr val="tx1"/>
                          </a:solidFill>
                          <a:effectLst/>
                          <a:latin typeface="+mn-ea"/>
                          <a:ea typeface="+mn-ea"/>
                        </a:rPr>
                        <a:t>é</a:t>
                      </a:r>
                    </a:p>
                    <a:p>
                      <a:pPr marL="0" marR="0" algn="ctr">
                        <a:lnSpc>
                          <a:spcPct val="130000"/>
                        </a:lnSpc>
                        <a:spcBef>
                          <a:spcPts val="0"/>
                        </a:spcBef>
                        <a:spcAft>
                          <a:spcPts val="0"/>
                        </a:spcAft>
                      </a:pPr>
                      <a:r>
                        <a:rPr lang="en-US" altLang="ko-KR" sz="800" b="0" dirty="0" smtClean="0">
                          <a:solidFill>
                            <a:schemeClr val="tx1"/>
                          </a:solidFill>
                          <a:effectLst/>
                          <a:latin typeface="+mn-ea"/>
                          <a:ea typeface="+mn-ea"/>
                        </a:rPr>
                        <a:t>Presentation</a:t>
                      </a:r>
                      <a:r>
                        <a:rPr lang="en-US" altLang="ko-KR" sz="800" b="0" baseline="0" dirty="0" smtClean="0">
                          <a:solidFill>
                            <a:schemeClr val="tx1"/>
                          </a:solidFill>
                          <a:effectLst/>
                          <a:latin typeface="+mn-ea"/>
                          <a:ea typeface="+mn-ea"/>
                        </a:rPr>
                        <a:t> </a:t>
                      </a:r>
                      <a:endParaRPr lang="ko-KR" altLang="en-US" sz="800" b="0" dirty="0" smtClean="0">
                        <a:solidFill>
                          <a:schemeClr val="tx1"/>
                        </a:solidFill>
                        <a:effectLst/>
                        <a:latin typeface="+mn-ea"/>
                        <a:ea typeface="+mn-ea"/>
                      </a:endParaRP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ea"/>
                          <a:ea typeface="+mn-ea"/>
                        </a:rPr>
                        <a:t>(Emerald Room)</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ea"/>
                          <a:ea typeface="+mn-ea"/>
                        </a:rPr>
                        <a:t>Project Opportunities with ADIC</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ea"/>
                          <a:ea typeface="+mn-ea"/>
                        </a:rPr>
                        <a:t>(</a:t>
                      </a:r>
                      <a:r>
                        <a:rPr lang="en-US" altLang="ko-KR" sz="700" b="0" dirty="0" err="1" smtClean="0">
                          <a:solidFill>
                            <a:schemeClr val="tx1"/>
                          </a:solidFill>
                          <a:effectLst/>
                          <a:latin typeface="+mn-ea"/>
                          <a:ea typeface="+mn-ea"/>
                        </a:rPr>
                        <a:t>Ruby&amp;Jade</a:t>
                      </a:r>
                      <a:r>
                        <a:rPr lang="en-US" altLang="ko-KR" sz="700" b="0" dirty="0" smtClean="0">
                          <a:solidFill>
                            <a:schemeClr val="tx1"/>
                          </a:solidFill>
                          <a:effectLst/>
                          <a:latin typeface="+mn-ea"/>
                          <a:ea typeface="+mn-ea"/>
                        </a:rPr>
                        <a:t> Room)</a:t>
                      </a:r>
                      <a:endParaRPr lang="ko-KR" altLang="en-US" sz="700" b="0" dirty="0">
                        <a:solidFill>
                          <a:schemeClr val="tx1"/>
                        </a:solidFill>
                        <a:effectLst/>
                        <a:latin typeface="+mn-ea"/>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254230">
                <a:tc>
                  <a:txBody>
                    <a:bodyPr/>
                    <a:lstStyle/>
                    <a:p>
                      <a:pPr marL="0" marR="0" algn="ctr">
                        <a:lnSpc>
                          <a:spcPct val="130000"/>
                        </a:lnSpc>
                        <a:spcBef>
                          <a:spcPts val="0"/>
                        </a:spcBef>
                        <a:spcAft>
                          <a:spcPts val="0"/>
                        </a:spcAft>
                      </a:pPr>
                      <a:r>
                        <a:rPr lang="en-US" sz="800" b="0" dirty="0" smtClean="0">
                          <a:solidFill>
                            <a:srgbClr val="000000"/>
                          </a:solidFill>
                          <a:effectLst/>
                          <a:latin typeface="+mn-ea"/>
                          <a:ea typeface="+mn-ea"/>
                        </a:rPr>
                        <a:t>09:30~12:00</a:t>
                      </a:r>
                      <a:endParaRPr lang="en-US" sz="8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1:1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a:t>
                      </a:r>
                      <a:r>
                        <a:rPr lang="en-US" altLang="ko-KR" sz="700" b="0" dirty="0" smtClean="0">
                          <a:solidFill>
                            <a:schemeClr val="tx1"/>
                          </a:solidFill>
                          <a:effectLst/>
                          <a:latin typeface="+mn-ea"/>
                          <a:ea typeface="+mn-ea"/>
                        </a:rPr>
                        <a:t>Crystal Ballroom</a:t>
                      </a:r>
                      <a:r>
                        <a:rPr lang="en-US" altLang="ko-KR" sz="700" b="0" dirty="0" smtClean="0">
                          <a:solidFill>
                            <a:schemeClr val="tx1"/>
                          </a:solidFill>
                          <a:effectLst/>
                          <a:latin typeface="+mn-lt"/>
                          <a:ea typeface="+mn-ea"/>
                        </a:rPr>
                        <a:t>)</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dirty="0" smtClean="0">
                          <a:solidFill>
                            <a:srgbClr val="000000"/>
                          </a:solidFill>
                          <a:latin typeface="+mn-lt"/>
                        </a:rPr>
                        <a:t>MDB Private Sector Individual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(Pearl/Topaz</a:t>
                      </a:r>
                      <a:r>
                        <a:rPr lang="en-US" altLang="ko-KR" sz="800" b="0" baseline="0" dirty="0" smtClean="0">
                          <a:solidFill>
                            <a:schemeClr val="tx1"/>
                          </a:solidFill>
                          <a:effectLst/>
                          <a:latin typeface="+mn-lt"/>
                          <a:ea typeface="+mn-ea"/>
                        </a:rPr>
                        <a:t> Room)</a:t>
                      </a:r>
                      <a:endParaRPr lang="ko-KR" altLang="en-US" sz="8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marL="0" marR="0" indent="0" algn="ctr" defTabSz="914400" rtl="0" eaLnBrk="1" fontAlgn="auto" latinLnBrk="1" hangingPunct="1">
                        <a:lnSpc>
                          <a:spcPct val="130000"/>
                        </a:lnSpc>
                        <a:spcBef>
                          <a:spcPts val="0"/>
                        </a:spcBef>
                        <a:spcAft>
                          <a:spcPts val="0"/>
                        </a:spcAft>
                        <a:buClrTx/>
                        <a:buSzTx/>
                        <a:buFontTx/>
                        <a:buNone/>
                        <a:tabLst/>
                        <a:defRPr/>
                      </a:pP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r>
              <a:tr h="54297">
                <a:tc>
                  <a:txBody>
                    <a:bodyPr/>
                    <a:lstStyle/>
                    <a:p>
                      <a:pPr marL="0" marR="0" algn="ctr">
                        <a:lnSpc>
                          <a:spcPct val="130000"/>
                        </a:lnSpc>
                        <a:spcBef>
                          <a:spcPts val="0"/>
                        </a:spcBef>
                        <a:spcAft>
                          <a:spcPts val="0"/>
                        </a:spcAft>
                      </a:pPr>
                      <a:r>
                        <a:rPr lang="en-US" sz="800" b="0" dirty="0" smtClean="0">
                          <a:solidFill>
                            <a:srgbClr val="000000"/>
                          </a:solidFill>
                          <a:effectLst/>
                          <a:latin typeface="+mn-ea"/>
                          <a:ea typeface="+mn-ea"/>
                        </a:rPr>
                        <a:t>12:00~14:00</a:t>
                      </a:r>
                      <a:endParaRPr lang="en-US" sz="800" b="0" dirty="0">
                        <a:solidFill>
                          <a:srgbClr val="000000"/>
                        </a:solidFill>
                        <a:effectLst/>
                        <a:latin typeface="+mn-ea"/>
                        <a:ea typeface="+mn-ea"/>
                      </a:endParaRP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gridSpan="4">
                  <a:txBody>
                    <a:bodyPr/>
                    <a:lstStyle/>
                    <a:p>
                      <a:pPr marL="0" marR="0" algn="ctr">
                        <a:lnSpc>
                          <a:spcPct val="130000"/>
                        </a:lnSpc>
                        <a:spcBef>
                          <a:spcPts val="0"/>
                        </a:spcBef>
                        <a:spcAft>
                          <a:spcPts val="0"/>
                        </a:spcAft>
                      </a:pPr>
                      <a:r>
                        <a:rPr lang="en-US" altLang="ko-KR" sz="800" b="0" dirty="0" smtClean="0">
                          <a:solidFill>
                            <a:schemeClr val="tx1"/>
                          </a:solidFill>
                          <a:effectLst/>
                          <a:latin typeface="+mn-ea"/>
                          <a:ea typeface="+mn-ea"/>
                        </a:rPr>
                        <a:t>Lunch</a:t>
                      </a:r>
                      <a:r>
                        <a:rPr lang="en-US" altLang="ko-KR" sz="800" b="0" baseline="0" dirty="0" smtClean="0">
                          <a:solidFill>
                            <a:schemeClr val="tx1"/>
                          </a:solidFill>
                          <a:effectLst/>
                          <a:latin typeface="+mn-ea"/>
                          <a:ea typeface="+mn-ea"/>
                        </a:rPr>
                        <a:t> - Buffet</a:t>
                      </a:r>
                      <a:r>
                        <a:rPr lang="en-US" altLang="ko-KR" sz="800" b="0" dirty="0" smtClean="0">
                          <a:solidFill>
                            <a:schemeClr val="tx1"/>
                          </a:solidFill>
                          <a:effectLst/>
                          <a:latin typeface="+mn-ea"/>
                          <a:ea typeface="+mn-ea"/>
                        </a:rPr>
                        <a:t> (Sapphire ballroom, B1)</a:t>
                      </a: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633463">
                <a:tc>
                  <a:txBody>
                    <a:bodyPr/>
                    <a:lstStyle/>
                    <a:p>
                      <a:pPr marL="0" marR="0" algn="ctr">
                        <a:lnSpc>
                          <a:spcPct val="130000"/>
                        </a:lnSpc>
                        <a:spcBef>
                          <a:spcPts val="0"/>
                        </a:spcBef>
                        <a:spcAft>
                          <a:spcPts val="0"/>
                        </a:spcAft>
                      </a:pPr>
                      <a:r>
                        <a:rPr lang="en-US" sz="800" b="0" dirty="0">
                          <a:solidFill>
                            <a:srgbClr val="000000"/>
                          </a:solidFill>
                          <a:effectLst/>
                          <a:latin typeface="+mn-ea"/>
                          <a:ea typeface="+mn-ea"/>
                        </a:rPr>
                        <a:t>14:00~18:00</a:t>
                      </a:r>
                    </a:p>
                  </a:txBody>
                  <a:tcPr marL="51416" marR="51416" marT="14215" marB="14215"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1:1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lt"/>
                          <a:ea typeface="+mn-ea"/>
                        </a:rPr>
                        <a:t>(</a:t>
                      </a:r>
                      <a:r>
                        <a:rPr lang="en-US" altLang="ko-KR" sz="700" b="0" dirty="0" smtClean="0">
                          <a:solidFill>
                            <a:schemeClr val="tx1"/>
                          </a:solidFill>
                          <a:effectLst/>
                          <a:latin typeface="+mn-ea"/>
                          <a:ea typeface="+mn-ea"/>
                        </a:rPr>
                        <a:t>Crystal Ballroom</a:t>
                      </a:r>
                      <a:r>
                        <a:rPr lang="en-US" altLang="ko-KR" sz="700" b="0" dirty="0" smtClean="0">
                          <a:solidFill>
                            <a:schemeClr val="tx1"/>
                          </a:solidFill>
                          <a:effectLst/>
                          <a:latin typeface="+mn-lt"/>
                          <a:ea typeface="+mn-ea"/>
                        </a:rPr>
                        <a:t>)</a:t>
                      </a:r>
                      <a:endParaRPr lang="ko-KR" altLang="en-US" sz="7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dirty="0" smtClean="0">
                          <a:solidFill>
                            <a:srgbClr val="000000"/>
                          </a:solidFill>
                          <a:latin typeface="+mn-lt"/>
                        </a:rPr>
                        <a:t>MDB Private Sector Individual Project Meeting</a:t>
                      </a: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800" b="0" dirty="0" smtClean="0">
                          <a:solidFill>
                            <a:schemeClr val="tx1"/>
                          </a:solidFill>
                          <a:effectLst/>
                          <a:latin typeface="+mn-lt"/>
                          <a:ea typeface="+mn-ea"/>
                        </a:rPr>
                        <a:t>(Pearl/Topaz</a:t>
                      </a:r>
                      <a:r>
                        <a:rPr lang="en-US" altLang="ko-KR" sz="800" b="0" baseline="0" dirty="0" smtClean="0">
                          <a:solidFill>
                            <a:schemeClr val="tx1"/>
                          </a:solidFill>
                          <a:effectLst/>
                          <a:latin typeface="+mn-lt"/>
                          <a:ea typeface="+mn-ea"/>
                        </a:rPr>
                        <a:t> Room)</a:t>
                      </a:r>
                      <a:endParaRPr lang="ko-KR" altLang="en-US" sz="800" b="0" dirty="0" smtClean="0">
                        <a:solidFill>
                          <a:schemeClr val="tx1"/>
                        </a:solidFill>
                        <a:effectLst/>
                        <a:latin typeface="+mn-lt"/>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altLang="ko-KR" sz="800" b="0" baseline="0" dirty="0" smtClean="0">
                          <a:solidFill>
                            <a:schemeClr val="tx1"/>
                          </a:solidFill>
                          <a:effectLst/>
                          <a:latin typeface="+mn-ea"/>
                          <a:ea typeface="+mn-ea"/>
                        </a:rPr>
                        <a:t>Korean Attach</a:t>
                      </a:r>
                      <a:r>
                        <a:rPr lang="en-US" altLang="ko-KR" sz="800" b="0" dirty="0" smtClean="0">
                          <a:solidFill>
                            <a:schemeClr val="tx1"/>
                          </a:solidFill>
                          <a:effectLst/>
                          <a:latin typeface="+mn-ea"/>
                          <a:ea typeface="+mn-ea"/>
                        </a:rPr>
                        <a:t>é</a:t>
                      </a:r>
                    </a:p>
                    <a:p>
                      <a:pPr marL="0" marR="0" algn="ctr">
                        <a:lnSpc>
                          <a:spcPct val="130000"/>
                        </a:lnSpc>
                        <a:spcBef>
                          <a:spcPts val="0"/>
                        </a:spcBef>
                        <a:spcAft>
                          <a:spcPts val="0"/>
                        </a:spcAft>
                      </a:pPr>
                      <a:r>
                        <a:rPr lang="en-US" altLang="ko-KR" sz="800" b="0" dirty="0" smtClean="0">
                          <a:solidFill>
                            <a:schemeClr val="tx1"/>
                          </a:solidFill>
                          <a:effectLst/>
                          <a:latin typeface="+mn-ea"/>
                          <a:ea typeface="+mn-ea"/>
                        </a:rPr>
                        <a:t>Presentation</a:t>
                      </a:r>
                      <a:r>
                        <a:rPr lang="en-US" altLang="ko-KR" sz="800" b="0" baseline="0" dirty="0" smtClean="0">
                          <a:solidFill>
                            <a:schemeClr val="tx1"/>
                          </a:solidFill>
                          <a:effectLst/>
                          <a:latin typeface="+mn-ea"/>
                          <a:ea typeface="+mn-ea"/>
                        </a:rPr>
                        <a:t> </a:t>
                      </a:r>
                      <a:endParaRPr lang="ko-KR" altLang="en-US" sz="800" b="0" dirty="0" smtClean="0">
                        <a:solidFill>
                          <a:schemeClr val="tx1"/>
                        </a:solidFill>
                        <a:effectLst/>
                        <a:latin typeface="+mn-ea"/>
                        <a:ea typeface="+mn-ea"/>
                      </a:endParaRPr>
                    </a:p>
                    <a:p>
                      <a:pPr marL="0" marR="0" indent="0" algn="ctr" defTabSz="914400" rtl="0" eaLnBrk="1" fontAlgn="auto" latinLnBrk="1" hangingPunct="1">
                        <a:lnSpc>
                          <a:spcPct val="130000"/>
                        </a:lnSpc>
                        <a:spcBef>
                          <a:spcPts val="0"/>
                        </a:spcBef>
                        <a:spcAft>
                          <a:spcPts val="0"/>
                        </a:spcAft>
                        <a:buClrTx/>
                        <a:buSzTx/>
                        <a:buFontTx/>
                        <a:buNone/>
                        <a:tabLst/>
                        <a:defRPr/>
                      </a:pPr>
                      <a:r>
                        <a:rPr lang="en-US" altLang="ko-KR" sz="700" b="0" dirty="0" smtClean="0">
                          <a:solidFill>
                            <a:schemeClr val="tx1"/>
                          </a:solidFill>
                          <a:effectLst/>
                          <a:latin typeface="+mn-ea"/>
                          <a:ea typeface="+mn-ea"/>
                        </a:rPr>
                        <a:t>(Emerald Room)</a:t>
                      </a:r>
                      <a:endParaRPr lang="ko-KR" altLang="en-US" sz="700" b="0" dirty="0" smtClean="0">
                        <a:solidFill>
                          <a:schemeClr val="tx1"/>
                        </a:solidFill>
                        <a:effectLst/>
                        <a:latin typeface="+mn-ea"/>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altLang="ko-KR" sz="700" b="0" dirty="0" smtClean="0">
                          <a:solidFill>
                            <a:schemeClr val="tx1"/>
                          </a:solidFill>
                          <a:effectLst/>
                          <a:latin typeface="+mn-ea"/>
                          <a:ea typeface="+mn-ea"/>
                        </a:rPr>
                        <a:t>-</a:t>
                      </a:r>
                      <a:endParaRPr lang="ko-KR" altLang="en-US" sz="700" b="0" dirty="0">
                        <a:solidFill>
                          <a:schemeClr val="tx1"/>
                        </a:solidFill>
                        <a:effectLst/>
                        <a:latin typeface="+mn-ea"/>
                        <a:ea typeface="+mn-ea"/>
                      </a:endParaRPr>
                    </a:p>
                  </a:txBody>
                  <a:tcPr marL="51416" marR="51416" marT="14215" marB="14215"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
        <p:nvSpPr>
          <p:cNvPr id="2086" name="TextBox 22"/>
          <p:cNvSpPr txBox="1">
            <a:spLocks noChangeArrowheads="1"/>
          </p:cNvSpPr>
          <p:nvPr/>
        </p:nvSpPr>
        <p:spPr bwMode="auto">
          <a:xfrm>
            <a:off x="239713" y="3932238"/>
            <a:ext cx="5575300" cy="460375"/>
          </a:xfrm>
          <a:prstGeom prst="rect">
            <a:avLst/>
          </a:prstGeom>
          <a:noFill/>
          <a:ln w="9525">
            <a:noFill/>
            <a:miter lim="800000"/>
            <a:headEnd/>
            <a:tailEnd/>
          </a:ln>
        </p:spPr>
        <p:txBody>
          <a:bodyPr>
            <a:spAutoFit/>
          </a:bodyPr>
          <a:lstStyle/>
          <a:p>
            <a:r>
              <a:rPr kumimoji="0" lang="en-US" altLang="ko-KR" sz="800">
                <a:latin typeface="맑은 고딕" pitchFamily="50" charset="-127"/>
                <a:ea typeface="맑은 고딕" pitchFamily="50" charset="-127"/>
              </a:rPr>
              <a:t>*For those who are not comfortable with English, interpretation will be provided. (Russian, Spanish, and French) </a:t>
            </a:r>
          </a:p>
          <a:p>
            <a:r>
              <a:rPr kumimoji="0" lang="en-US" altLang="ko-KR" sz="800">
                <a:latin typeface="맑은 고딕" pitchFamily="50" charset="-127"/>
                <a:ea typeface="맑은 고딕" pitchFamily="50" charset="-127"/>
              </a:rPr>
              <a:t>*Pre-registered Korean contractors will come to your table for a project meeting; meeting with each contractor is 30 minutes-long.</a:t>
            </a:r>
            <a:endParaRPr kumimoji="0" lang="ko-KR" altLang="en-US" sz="800">
              <a:latin typeface="맑은 고딕" pitchFamily="50" charset="-127"/>
              <a:ea typeface="맑은 고딕" pitchFamily="50" charset="-127"/>
            </a:endParaRPr>
          </a:p>
        </p:txBody>
      </p:sp>
      <p:sp>
        <p:nvSpPr>
          <p:cNvPr id="2087" name="TextBox 24"/>
          <p:cNvSpPr txBox="1">
            <a:spLocks noChangeArrowheads="1"/>
          </p:cNvSpPr>
          <p:nvPr/>
        </p:nvSpPr>
        <p:spPr bwMode="auto">
          <a:xfrm>
            <a:off x="6369050" y="692150"/>
            <a:ext cx="5419725" cy="5201424"/>
          </a:xfrm>
          <a:prstGeom prst="rect">
            <a:avLst/>
          </a:prstGeom>
          <a:noFill/>
          <a:ln w="9525">
            <a:noFill/>
            <a:miter lim="800000"/>
            <a:headEnd/>
            <a:tailEnd/>
          </a:ln>
        </p:spPr>
        <p:txBody>
          <a:bodyPr>
            <a:spAutoFit/>
          </a:bodyPr>
          <a:lstStyle/>
          <a:p>
            <a:r>
              <a:rPr kumimoji="0" lang="en-US" altLang="ko-KR" sz="1000" b="1" dirty="0">
                <a:latin typeface="맑은 고딕" pitchFamily="50" charset="-127"/>
                <a:ea typeface="맑은 고딕" pitchFamily="50" charset="-127"/>
              </a:rPr>
              <a:t>VIP Delegation Tour_ Day 3 (November 14)</a:t>
            </a:r>
          </a:p>
          <a:p>
            <a:endParaRPr kumimoji="0" lang="en-US" altLang="ko-KR" sz="1000" b="1" dirty="0">
              <a:latin typeface="맑은 고딕" pitchFamily="50" charset="-127"/>
              <a:ea typeface="맑은 고딕" pitchFamily="50" charset="-127"/>
            </a:endParaRPr>
          </a:p>
          <a:p>
            <a:r>
              <a:rPr kumimoji="0" lang="en-US" altLang="ko-KR" sz="1000" dirty="0">
                <a:latin typeface="맑은 고딕" pitchFamily="50" charset="-127"/>
                <a:ea typeface="맑은 고딕" pitchFamily="50" charset="-127"/>
              </a:rPr>
              <a:t>Date/Time : November 14, 08:00-20:00</a:t>
            </a:r>
          </a:p>
          <a:p>
            <a:r>
              <a:rPr kumimoji="0" lang="en-US" altLang="ko-KR" sz="1000" dirty="0">
                <a:latin typeface="맑은 고딕" pitchFamily="50" charset="-127"/>
                <a:ea typeface="맑은 고딕" pitchFamily="50" charset="-127"/>
              </a:rPr>
              <a:t>Venue : Tour Lounge (2F)</a:t>
            </a:r>
          </a:p>
          <a:p>
            <a:r>
              <a:rPr kumimoji="0" lang="en-US" altLang="ko-KR" sz="1000" dirty="0">
                <a:latin typeface="맑은 고딕" pitchFamily="50" charset="-127"/>
                <a:ea typeface="맑은 고딕" pitchFamily="50" charset="-127"/>
              </a:rPr>
              <a:t>Schedule :</a:t>
            </a:r>
          </a:p>
          <a:p>
            <a:endParaRPr kumimoji="0" lang="en-US" altLang="ko-KR" sz="300" dirty="0">
              <a:latin typeface="맑은 고딕" pitchFamily="50" charset="-127"/>
              <a:ea typeface="맑은 고딕" pitchFamily="50" charset="-127"/>
            </a:endParaRPr>
          </a:p>
          <a:p>
            <a:pPr algn="just"/>
            <a:r>
              <a:rPr kumimoji="0" lang="en-US" altLang="ko-KR" sz="900" dirty="0">
                <a:latin typeface="맑은 고딕" pitchFamily="50" charset="-127"/>
                <a:ea typeface="맑은 고딕" pitchFamily="50" charset="-127"/>
              </a:rPr>
              <a:t>    Registration			08:00~08:30</a:t>
            </a:r>
          </a:p>
          <a:p>
            <a:pPr algn="just"/>
            <a:r>
              <a:rPr kumimoji="0" lang="en-US" altLang="ko-KR" sz="900" dirty="0">
                <a:latin typeface="맑은 고딕" pitchFamily="50" charset="-127"/>
                <a:ea typeface="맑은 고딕" pitchFamily="50" charset="-127"/>
              </a:rPr>
              <a:t>    Departure from Hotel</a:t>
            </a:r>
            <a:r>
              <a:rPr kumimoji="0" lang="ko-KR" altLang="en-US" sz="900" dirty="0">
                <a:latin typeface="맑은 고딕" pitchFamily="50" charset="-127"/>
                <a:ea typeface="맑은 고딕" pitchFamily="50" charset="-127"/>
              </a:rPr>
              <a:t> </a:t>
            </a:r>
            <a:r>
              <a:rPr kumimoji="0" lang="en-US" altLang="ko-KR" sz="900" dirty="0">
                <a:latin typeface="맑은 고딕" pitchFamily="50" charset="-127"/>
                <a:ea typeface="맑은 고딕" pitchFamily="50" charset="-127"/>
              </a:rPr>
              <a:t>		08:40</a:t>
            </a:r>
          </a:p>
          <a:p>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Incheon</a:t>
            </a:r>
            <a:r>
              <a:rPr kumimoji="0" lang="en-US" altLang="ko-KR" sz="900" dirty="0">
                <a:latin typeface="맑은 고딕" pitchFamily="50" charset="-127"/>
                <a:ea typeface="맑은 고딕" pitchFamily="50" charset="-127"/>
              </a:rPr>
              <a:t> Free Economic Zone - </a:t>
            </a:r>
            <a:r>
              <a:rPr kumimoji="0" lang="en-US" altLang="ko-KR" sz="900" dirty="0" err="1">
                <a:latin typeface="맑은 고딕" pitchFamily="50" charset="-127"/>
                <a:ea typeface="맑은 고딕" pitchFamily="50" charset="-127"/>
              </a:rPr>
              <a:t>Songdo</a:t>
            </a:r>
            <a:r>
              <a:rPr kumimoji="0" lang="en-US" altLang="ko-KR" sz="900" dirty="0">
                <a:latin typeface="맑은 고딕" pitchFamily="50" charset="-127"/>
                <a:ea typeface="맑은 고딕" pitchFamily="50" charset="-127"/>
              </a:rPr>
              <a:t> Tour</a:t>
            </a:r>
            <a:r>
              <a:rPr kumimoji="0" lang="ko-KR" altLang="en-US" sz="900" dirty="0">
                <a:latin typeface="맑은 고딕" pitchFamily="50" charset="-127"/>
                <a:ea typeface="맑은 고딕" pitchFamily="50" charset="-127"/>
              </a:rPr>
              <a:t> ① </a:t>
            </a:r>
            <a:r>
              <a:rPr kumimoji="0" lang="en-US" altLang="ko-KR" sz="900" dirty="0">
                <a:latin typeface="맑은 고딕" pitchFamily="50" charset="-127"/>
                <a:ea typeface="맑은 고딕" pitchFamily="50" charset="-127"/>
              </a:rPr>
              <a:t>	10:00~10:30</a:t>
            </a:r>
          </a:p>
          <a:p>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Incheon</a:t>
            </a:r>
            <a:r>
              <a:rPr kumimoji="0" lang="en-US" altLang="ko-KR" sz="900" dirty="0">
                <a:latin typeface="맑은 고딕" pitchFamily="50" charset="-127"/>
                <a:ea typeface="맑은 고딕" pitchFamily="50" charset="-127"/>
              </a:rPr>
              <a:t> Bridge Tour</a:t>
            </a:r>
            <a:r>
              <a:rPr kumimoji="0" lang="ko-KR" altLang="en-US" sz="900" dirty="0">
                <a:latin typeface="맑은 고딕" pitchFamily="50" charset="-127"/>
                <a:ea typeface="맑은 고딕" pitchFamily="50" charset="-127"/>
              </a:rPr>
              <a:t> ② </a:t>
            </a:r>
            <a:r>
              <a:rPr kumimoji="0" lang="en-US" altLang="ko-KR" sz="900" dirty="0">
                <a:latin typeface="맑은 고딕" pitchFamily="50" charset="-127"/>
                <a:ea typeface="맑은 고딕" pitchFamily="50" charset="-127"/>
              </a:rPr>
              <a:t>		11:00~11:30</a:t>
            </a:r>
            <a:endParaRPr kumimoji="0" lang="ko-KR" altLang="en-US" sz="900" dirty="0">
              <a:latin typeface="맑은 고딕" pitchFamily="50" charset="-127"/>
              <a:ea typeface="맑은 고딕" pitchFamily="50" charset="-127"/>
            </a:endParaRPr>
          </a:p>
          <a:p>
            <a:r>
              <a:rPr kumimoji="0" lang="en-US" altLang="ko-KR" sz="900" dirty="0">
                <a:latin typeface="맑은 고딕" pitchFamily="50" charset="-127"/>
                <a:ea typeface="맑은 고딕" pitchFamily="50" charset="-127"/>
              </a:rPr>
              <a:t>    Lunch </a:t>
            </a:r>
            <a:r>
              <a:rPr kumimoji="0" lang="ko-KR" altLang="en-US" sz="900" dirty="0">
                <a:latin typeface="맑은 고딕" pitchFamily="50" charset="-127"/>
                <a:ea typeface="맑은 고딕" pitchFamily="50" charset="-127"/>
              </a:rPr>
              <a:t> </a:t>
            </a:r>
            <a:r>
              <a:rPr kumimoji="0" lang="en-US" altLang="ko-KR" sz="900" dirty="0">
                <a:latin typeface="맑은 고딕" pitchFamily="50" charset="-127"/>
                <a:ea typeface="맑은 고딕" pitchFamily="50" charset="-127"/>
              </a:rPr>
              <a:t>			11:50~12:40</a:t>
            </a:r>
            <a:endParaRPr kumimoji="0" lang="ko-KR" altLang="en-US" sz="900" dirty="0">
              <a:latin typeface="맑은 고딕" pitchFamily="50" charset="-127"/>
              <a:ea typeface="맑은 고딕" pitchFamily="50" charset="-127"/>
            </a:endParaRPr>
          </a:p>
          <a:p>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Gyeongin</a:t>
            </a:r>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Ara</a:t>
            </a:r>
            <a:r>
              <a:rPr kumimoji="0" lang="en-US" altLang="ko-KR" sz="900" dirty="0">
                <a:latin typeface="맑은 고딕" pitchFamily="50" charset="-127"/>
                <a:ea typeface="맑은 고딕" pitchFamily="50" charset="-127"/>
              </a:rPr>
              <a:t> Water Way (</a:t>
            </a:r>
            <a:r>
              <a:rPr kumimoji="0" lang="en-US" altLang="ko-KR" sz="900" dirty="0" err="1">
                <a:latin typeface="맑은 고딕" pitchFamily="50" charset="-127"/>
                <a:ea typeface="맑은 고딕" pitchFamily="50" charset="-127"/>
              </a:rPr>
              <a:t>Ararium</a:t>
            </a:r>
            <a:r>
              <a:rPr kumimoji="0" lang="en-US" altLang="ko-KR" sz="900" dirty="0">
                <a:latin typeface="맑은 고딕" pitchFamily="50" charset="-127"/>
                <a:ea typeface="맑은 고딕" pitchFamily="50" charset="-127"/>
              </a:rPr>
              <a:t>) Tour</a:t>
            </a:r>
            <a:r>
              <a:rPr kumimoji="0" lang="ko-KR" altLang="en-US" sz="900" dirty="0">
                <a:latin typeface="맑은 고딕" pitchFamily="50" charset="-127"/>
                <a:ea typeface="맑은 고딕" pitchFamily="50" charset="-127"/>
              </a:rPr>
              <a:t> ③</a:t>
            </a:r>
            <a:r>
              <a:rPr kumimoji="0" lang="en-US" altLang="ko-KR" sz="900" dirty="0">
                <a:latin typeface="맑은 고딕" pitchFamily="50" charset="-127"/>
                <a:ea typeface="맑은 고딕" pitchFamily="50" charset="-127"/>
              </a:rPr>
              <a:t> 	13:10~13:40</a:t>
            </a:r>
          </a:p>
          <a:p>
            <a:r>
              <a:rPr kumimoji="0" lang="en-US" altLang="ko-KR" sz="900" dirty="0">
                <a:latin typeface="맑은 고딕" pitchFamily="50" charset="-127"/>
                <a:ea typeface="맑은 고딕" pitchFamily="50" charset="-127"/>
              </a:rPr>
              <a:t>    Airport Railroad Express(AREX) Tour</a:t>
            </a:r>
            <a:r>
              <a:rPr kumimoji="0" lang="ko-KR" altLang="en-US" sz="900" dirty="0">
                <a:latin typeface="맑은 고딕" pitchFamily="50" charset="-127"/>
                <a:ea typeface="맑은 고딕" pitchFamily="50" charset="-127"/>
              </a:rPr>
              <a:t> ④ </a:t>
            </a:r>
            <a:r>
              <a:rPr kumimoji="0" lang="en-US" altLang="ko-KR" sz="900" dirty="0">
                <a:latin typeface="맑은 고딕" pitchFamily="50" charset="-127"/>
                <a:ea typeface="맑은 고딕" pitchFamily="50" charset="-127"/>
              </a:rPr>
              <a:t>	13:55~14:10</a:t>
            </a:r>
          </a:p>
          <a:p>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Gimpo</a:t>
            </a:r>
            <a:r>
              <a:rPr kumimoji="0" lang="en-US" altLang="ko-KR" sz="900" dirty="0">
                <a:latin typeface="맑은 고딕" pitchFamily="50" charset="-127"/>
                <a:ea typeface="맑은 고딕" pitchFamily="50" charset="-127"/>
              </a:rPr>
              <a:t> Airport Tour</a:t>
            </a:r>
            <a:r>
              <a:rPr kumimoji="0" lang="ko-KR" altLang="en-US" sz="900" dirty="0">
                <a:latin typeface="맑은 고딕" pitchFamily="50" charset="-127"/>
                <a:ea typeface="맑은 고딕" pitchFamily="50" charset="-127"/>
              </a:rPr>
              <a:t> ⑤ </a:t>
            </a:r>
            <a:r>
              <a:rPr kumimoji="0" lang="en-US" altLang="ko-KR" sz="900" dirty="0">
                <a:latin typeface="맑은 고딕" pitchFamily="50" charset="-127"/>
                <a:ea typeface="맑은 고딕" pitchFamily="50" charset="-127"/>
              </a:rPr>
              <a:t>		14:10~15:00</a:t>
            </a:r>
          </a:p>
          <a:p>
            <a:r>
              <a:rPr kumimoji="0" lang="en-US" altLang="ko-KR" sz="900" dirty="0">
                <a:latin typeface="맑은 고딕" pitchFamily="50" charset="-127"/>
                <a:ea typeface="맑은 고딕" pitchFamily="50" charset="-127"/>
              </a:rPr>
              <a:t>    </a:t>
            </a:r>
            <a:r>
              <a:rPr kumimoji="0" lang="en-US" altLang="ko-KR" sz="900" dirty="0" err="1">
                <a:latin typeface="맑은 고딕" pitchFamily="50" charset="-127"/>
                <a:ea typeface="맑은 고딕" pitchFamily="50" charset="-127"/>
              </a:rPr>
              <a:t>GyeongBokGung</a:t>
            </a:r>
            <a:r>
              <a:rPr kumimoji="0" lang="en-US" altLang="ko-KR" sz="900" dirty="0">
                <a:latin typeface="맑은 고딕" pitchFamily="50" charset="-127"/>
                <a:ea typeface="맑은 고딕" pitchFamily="50" charset="-127"/>
              </a:rPr>
              <a:t> Palace Tour		16:00~17:00</a:t>
            </a:r>
          </a:p>
          <a:p>
            <a:r>
              <a:rPr kumimoji="0" lang="en-US" altLang="ko-KR" sz="900" dirty="0">
                <a:latin typeface="맑은 고딕" pitchFamily="50" charset="-127"/>
                <a:ea typeface="맑은 고딕" pitchFamily="50" charset="-127"/>
              </a:rPr>
              <a:t>    N-Tower Tour &amp; Dinner	</a:t>
            </a:r>
            <a:r>
              <a:rPr kumimoji="0" lang="ko-KR" altLang="en-US" sz="900" dirty="0">
                <a:latin typeface="맑은 고딕" pitchFamily="50" charset="-127"/>
                <a:ea typeface="맑은 고딕" pitchFamily="50" charset="-127"/>
              </a:rPr>
              <a:t> </a:t>
            </a:r>
            <a:r>
              <a:rPr kumimoji="0" lang="en-US" altLang="ko-KR" sz="900" dirty="0">
                <a:latin typeface="맑은 고딕" pitchFamily="50" charset="-127"/>
                <a:ea typeface="맑은 고딕" pitchFamily="50" charset="-127"/>
              </a:rPr>
              <a:t>	17:30~19:00</a:t>
            </a:r>
          </a:p>
          <a:p>
            <a:pPr algn="just"/>
            <a:r>
              <a:rPr kumimoji="0" lang="en-US" altLang="ko-KR" sz="900" dirty="0">
                <a:latin typeface="맑은 고딕" pitchFamily="50" charset="-127"/>
                <a:ea typeface="맑은 고딕" pitchFamily="50" charset="-127"/>
              </a:rPr>
              <a:t>    Arrival at Hotel		20:00</a:t>
            </a:r>
          </a:p>
          <a:p>
            <a:endParaRPr kumimoji="0" lang="en-US" altLang="ko-KR" sz="900" dirty="0">
              <a:latin typeface="맑은 고딕" pitchFamily="50" charset="-127"/>
              <a:ea typeface="맑은 고딕" pitchFamily="50" charset="-127"/>
            </a:endParaRPr>
          </a:p>
          <a:p>
            <a:r>
              <a:rPr kumimoji="0" lang="en-US" altLang="ko-KR" sz="900" dirty="0" smtClean="0">
                <a:latin typeface="맑은 고딕" pitchFamily="50" charset="-127"/>
                <a:ea typeface="맑은 고딕" pitchFamily="50" charset="-127"/>
              </a:rPr>
              <a:t>*VIP Delegation Tour–initially </a:t>
            </a:r>
            <a:r>
              <a:rPr kumimoji="0" lang="en-US" altLang="ko-KR" sz="900" dirty="0">
                <a:latin typeface="맑은 고딕" pitchFamily="50" charset="-127"/>
                <a:ea typeface="맑은 고딕" pitchFamily="50" charset="-127"/>
              </a:rPr>
              <a:t>divided by five different sectors–was integrated into one course.</a:t>
            </a:r>
          </a:p>
          <a:p>
            <a:r>
              <a:rPr kumimoji="0" lang="en-US" altLang="ko-KR" sz="900" dirty="0">
                <a:latin typeface="맑은 고딕" pitchFamily="50" charset="-127"/>
                <a:ea typeface="맑은 고딕" pitchFamily="50" charset="-127"/>
              </a:rPr>
              <a:t>*Please </a:t>
            </a:r>
            <a:r>
              <a:rPr kumimoji="0" lang="en-US" altLang="ko-KR" sz="900" dirty="0" smtClean="0">
                <a:latin typeface="맑은 고딕" pitchFamily="50" charset="-127"/>
                <a:ea typeface="맑은 고딕" pitchFamily="50" charset="-127"/>
              </a:rPr>
              <a:t>be advised that only pre-registered overseas project owners can participate and his/her delegation can be accompanied. Also, please bring your ID card from GICC to VIP </a:t>
            </a:r>
            <a:r>
              <a:rPr lang="en-US" altLang="ko-KR" sz="900" dirty="0" smtClean="0">
                <a:latin typeface="맑은 고딕" pitchFamily="50" charset="-127"/>
                <a:ea typeface="맑은 고딕" pitchFamily="50" charset="-127"/>
              </a:rPr>
              <a:t>Delegation T</a:t>
            </a:r>
            <a:r>
              <a:rPr kumimoji="0" lang="en-US" altLang="ko-KR" sz="900" dirty="0" smtClean="0">
                <a:latin typeface="맑은 고딕" pitchFamily="50" charset="-127"/>
                <a:ea typeface="맑은 고딕" pitchFamily="50" charset="-127"/>
              </a:rPr>
              <a:t>our.</a:t>
            </a:r>
            <a:endParaRPr kumimoji="0" lang="en-US" altLang="ko-KR" sz="900" dirty="0">
              <a:latin typeface="맑은 고딕" pitchFamily="50" charset="-127"/>
              <a:ea typeface="맑은 고딕" pitchFamily="50" charset="-127"/>
            </a:endParaRPr>
          </a:p>
          <a:p>
            <a:r>
              <a:rPr kumimoji="0" lang="en-US" altLang="ko-KR" sz="900" dirty="0">
                <a:latin typeface="맑은 고딕" pitchFamily="50" charset="-127"/>
                <a:ea typeface="맑은 고딕" pitchFamily="50" charset="-127"/>
              </a:rPr>
              <a:t>*GICC’s official program ends with Day 3 site tour; however, participants are free to leave after     Day 2 based upon availability.</a:t>
            </a:r>
          </a:p>
          <a:p>
            <a:r>
              <a:rPr kumimoji="0" lang="en-US" altLang="ko-KR" sz="900" dirty="0">
                <a:latin typeface="맑은 고딕" pitchFamily="50" charset="-127"/>
                <a:ea typeface="맑은 고딕" pitchFamily="50" charset="-127"/>
              </a:rPr>
              <a:t>*Accommodation is provided for a maximum of four nights.</a:t>
            </a:r>
            <a:endParaRPr kumimoji="0" lang="ko-KR" altLang="en-US"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ko-KR" altLang="en-US"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a:p>
            <a:endParaRPr kumimoji="0" lang="en-US" altLang="ko-KR" sz="900" dirty="0">
              <a:latin typeface="맑은 고딕" pitchFamily="50" charset="-127"/>
              <a:ea typeface="맑은 고딕" pitchFamily="50" charset="-127"/>
            </a:endParaRPr>
          </a:p>
        </p:txBody>
      </p:sp>
      <p:sp>
        <p:nvSpPr>
          <p:cNvPr id="2088" name="직사각형 26"/>
          <p:cNvSpPr>
            <a:spLocks noChangeArrowheads="1"/>
          </p:cNvSpPr>
          <p:nvPr/>
        </p:nvSpPr>
        <p:spPr bwMode="auto">
          <a:xfrm>
            <a:off x="284163" y="4414838"/>
            <a:ext cx="1185862" cy="246062"/>
          </a:xfrm>
          <a:prstGeom prst="rect">
            <a:avLst/>
          </a:prstGeom>
          <a:noFill/>
          <a:ln w="9525">
            <a:noFill/>
            <a:miter lim="800000"/>
            <a:headEnd/>
            <a:tailEnd/>
          </a:ln>
        </p:spPr>
        <p:txBody>
          <a:bodyPr>
            <a:spAutoFit/>
          </a:bodyPr>
          <a:lstStyle/>
          <a:p>
            <a:r>
              <a:rPr kumimoji="0" lang="en-US" altLang="ko-KR" sz="1000" b="1">
                <a:latin typeface="맑은 고딕" pitchFamily="50" charset="-127"/>
                <a:ea typeface="맑은 고딕" pitchFamily="50" charset="-127"/>
              </a:rPr>
              <a:t>Site Plan 3F</a:t>
            </a:r>
          </a:p>
        </p:txBody>
      </p:sp>
      <p:sp>
        <p:nvSpPr>
          <p:cNvPr id="2089" name="Rectangle 2"/>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kumimoji="0" lang="ko-KR" altLang="en-US">
              <a:latin typeface="맑은 고딕" pitchFamily="50" charset="-127"/>
              <a:ea typeface="맑은 고딕" pitchFamily="50" charset="-127"/>
            </a:endParaRPr>
          </a:p>
        </p:txBody>
      </p:sp>
      <p:pic>
        <p:nvPicPr>
          <p:cNvPr id="2090" name="_x98094424" descr="EMB0000174c32cc"/>
          <p:cNvPicPr>
            <a:picLocks noChangeAspect="1" noChangeArrowheads="1"/>
          </p:cNvPicPr>
          <p:nvPr/>
        </p:nvPicPr>
        <p:blipFill>
          <a:blip r:embed="rId4" cstate="print"/>
          <a:srcRect/>
          <a:stretch>
            <a:fillRect/>
          </a:stretch>
        </p:blipFill>
        <p:spPr bwMode="auto">
          <a:xfrm>
            <a:off x="293688" y="4667250"/>
            <a:ext cx="3321050" cy="1811338"/>
          </a:xfrm>
          <a:prstGeom prst="rect">
            <a:avLst/>
          </a:prstGeom>
          <a:noFill/>
          <a:ln w="9525">
            <a:noFill/>
            <a:miter lim="800000"/>
            <a:headEnd/>
            <a:tailEnd/>
          </a:ln>
        </p:spPr>
      </p:pic>
      <p:sp>
        <p:nvSpPr>
          <p:cNvPr id="2091" name="TextBox 27"/>
          <p:cNvSpPr txBox="1">
            <a:spLocks noChangeArrowheads="1"/>
          </p:cNvSpPr>
          <p:nvPr/>
        </p:nvSpPr>
        <p:spPr bwMode="auto">
          <a:xfrm>
            <a:off x="3589338" y="4411663"/>
            <a:ext cx="2544762" cy="2446337"/>
          </a:xfrm>
          <a:prstGeom prst="rect">
            <a:avLst/>
          </a:prstGeom>
          <a:noFill/>
          <a:ln w="9525">
            <a:noFill/>
            <a:miter lim="800000"/>
            <a:headEnd/>
            <a:tailEnd/>
          </a:ln>
        </p:spPr>
        <p:txBody>
          <a:bodyPr>
            <a:spAutoFit/>
          </a:bodyPr>
          <a:lstStyle/>
          <a:p>
            <a:r>
              <a:rPr kumimoji="0" lang="ko-KR" altLang="en-US" sz="900" b="1" dirty="0" smtClean="0">
                <a:latin typeface="맑은 고딕" pitchFamily="50" charset="-127"/>
                <a:ea typeface="맑은 고딕" pitchFamily="50" charset="-127"/>
              </a:rPr>
              <a:t>▶ </a:t>
            </a:r>
            <a:r>
              <a:rPr kumimoji="0" lang="en-US" altLang="ko-KR" sz="900" b="1" dirty="0" smtClean="0">
                <a:latin typeface="맑은 고딕" pitchFamily="50" charset="-127"/>
                <a:ea typeface="맑은 고딕" pitchFamily="50" charset="-127"/>
              </a:rPr>
              <a:t>Crystal </a:t>
            </a:r>
            <a:r>
              <a:rPr kumimoji="0" lang="en-US" altLang="ko-KR" sz="900" b="1" dirty="0">
                <a:latin typeface="맑은 고딕" pitchFamily="50" charset="-127"/>
                <a:ea typeface="맑은 고딕" pitchFamily="50" charset="-127"/>
              </a:rPr>
              <a:t>Ballroom</a:t>
            </a:r>
          </a:p>
          <a:p>
            <a:r>
              <a:rPr lang="en-US" altLang="ko-KR" sz="900" dirty="0" smtClean="0">
                <a:latin typeface="맑은 고딕" pitchFamily="50" charset="-127"/>
                <a:ea typeface="맑은 고딕" pitchFamily="50" charset="-127"/>
              </a:rPr>
              <a:t>-</a:t>
            </a:r>
            <a:r>
              <a:rPr kumimoji="0" lang="en-US" altLang="ko-KR" sz="900" dirty="0" smtClean="0">
                <a:latin typeface="맑은 고딕" pitchFamily="50" charset="-127"/>
                <a:ea typeface="맑은 고딕" pitchFamily="50" charset="-127"/>
              </a:rPr>
              <a:t>Opening </a:t>
            </a:r>
            <a:r>
              <a:rPr kumimoji="0" lang="en-US" altLang="ko-KR" sz="900" dirty="0">
                <a:latin typeface="맑은 고딕" pitchFamily="50" charset="-127"/>
                <a:ea typeface="맑은 고딕" pitchFamily="50" charset="-127"/>
              </a:rPr>
              <a:t>ceremony (Day1)</a:t>
            </a:r>
          </a:p>
          <a:p>
            <a:r>
              <a:rPr kumimoji="0" lang="en-US" altLang="ko-KR" sz="900" dirty="0" smtClean="0">
                <a:latin typeface="맑은 고딕" pitchFamily="50" charset="-127"/>
                <a:ea typeface="맑은 고딕" pitchFamily="50" charset="-127"/>
              </a:rPr>
              <a:t>-Project </a:t>
            </a:r>
            <a:r>
              <a:rPr kumimoji="0" lang="en-US" altLang="ko-KR" sz="900" dirty="0">
                <a:latin typeface="맑은 고딕" pitchFamily="50" charset="-127"/>
                <a:ea typeface="맑은 고딕" pitchFamily="50" charset="-127"/>
              </a:rPr>
              <a:t>Presentation</a:t>
            </a:r>
          </a:p>
          <a:p>
            <a:r>
              <a:rPr kumimoji="0" lang="en-US" altLang="ko-KR" sz="900" dirty="0" smtClean="0">
                <a:latin typeface="맑은 고딕" pitchFamily="50" charset="-127"/>
                <a:ea typeface="맑은 고딕" pitchFamily="50" charset="-127"/>
              </a:rPr>
              <a:t>-1:1 </a:t>
            </a:r>
            <a:r>
              <a:rPr kumimoji="0" lang="en-US" altLang="ko-KR" sz="900" dirty="0">
                <a:latin typeface="맑은 고딕" pitchFamily="50" charset="-127"/>
                <a:ea typeface="맑은 고딕" pitchFamily="50" charset="-127"/>
              </a:rPr>
              <a:t>Project Meeting (Day2)</a:t>
            </a:r>
          </a:p>
          <a:p>
            <a:endParaRPr kumimoji="0" lang="en-US" altLang="ko-KR" sz="900" dirty="0">
              <a:latin typeface="맑은 고딕" pitchFamily="50" charset="-127"/>
              <a:ea typeface="맑은 고딕" pitchFamily="50" charset="-127"/>
            </a:endParaRPr>
          </a:p>
          <a:p>
            <a:r>
              <a:rPr lang="ko-KR" altLang="en-US" sz="900" b="1" dirty="0" smtClean="0">
                <a:latin typeface="맑은 고딕" pitchFamily="50" charset="-127"/>
                <a:ea typeface="맑은 고딕" pitchFamily="50" charset="-127"/>
              </a:rPr>
              <a:t>▶ </a:t>
            </a:r>
            <a:r>
              <a:rPr kumimoji="0" lang="en-US" altLang="ko-KR" sz="900" b="1" dirty="0" smtClean="0">
                <a:latin typeface="맑은 고딕" pitchFamily="50" charset="-127"/>
                <a:ea typeface="맑은 고딕" pitchFamily="50" charset="-127"/>
              </a:rPr>
              <a:t>Emerald </a:t>
            </a:r>
            <a:r>
              <a:rPr kumimoji="0" lang="en-US" altLang="ko-KR" sz="900" b="1" dirty="0">
                <a:latin typeface="맑은 고딕" pitchFamily="50" charset="-127"/>
                <a:ea typeface="맑은 고딕" pitchFamily="50" charset="-127"/>
              </a:rPr>
              <a:t>Room </a:t>
            </a:r>
          </a:p>
          <a:p>
            <a:r>
              <a:rPr kumimoji="0" lang="en-US" altLang="ko-KR" sz="900" dirty="0" smtClean="0">
                <a:latin typeface="맑은 고딕" pitchFamily="50" charset="-127"/>
                <a:ea typeface="맑은 고딕" pitchFamily="50" charset="-127"/>
              </a:rPr>
              <a:t>-Lunch/Dinner </a:t>
            </a:r>
            <a:r>
              <a:rPr kumimoji="0" lang="en-US" altLang="ko-KR" sz="900" dirty="0">
                <a:latin typeface="맑은 고딕" pitchFamily="50" charset="-127"/>
                <a:ea typeface="맑은 고딕" pitchFamily="50" charset="-127"/>
              </a:rPr>
              <a:t>(Day1)</a:t>
            </a:r>
          </a:p>
          <a:p>
            <a:r>
              <a:rPr kumimoji="0" lang="en-US" altLang="ko-KR" sz="900" dirty="0" smtClean="0">
                <a:latin typeface="맑은 고딕" pitchFamily="50" charset="-127"/>
                <a:ea typeface="맑은 고딕" pitchFamily="50" charset="-127"/>
              </a:rPr>
              <a:t>-Korea </a:t>
            </a:r>
            <a:r>
              <a:rPr kumimoji="0" lang="en-US" altLang="ko-KR" sz="900" dirty="0">
                <a:latin typeface="맑은 고딕" pitchFamily="50" charset="-127"/>
                <a:ea typeface="맑은 고딕" pitchFamily="50" charset="-127"/>
              </a:rPr>
              <a:t>Attaché Meeting (Day2)</a:t>
            </a:r>
          </a:p>
          <a:p>
            <a:endParaRPr kumimoji="0" lang="en-US" altLang="ko-KR" sz="900" dirty="0">
              <a:latin typeface="맑은 고딕" pitchFamily="50" charset="-127"/>
              <a:ea typeface="맑은 고딕" pitchFamily="50" charset="-127"/>
            </a:endParaRPr>
          </a:p>
          <a:p>
            <a:r>
              <a:rPr lang="ko-KR" altLang="en-US" sz="900" b="1" dirty="0" smtClean="0">
                <a:latin typeface="맑은 고딕" pitchFamily="50" charset="-127"/>
                <a:ea typeface="맑은 고딕" pitchFamily="50" charset="-127"/>
              </a:rPr>
              <a:t>▶ </a:t>
            </a:r>
            <a:r>
              <a:rPr kumimoji="0" lang="en-US" altLang="ko-KR" sz="900" b="1" dirty="0" err="1" smtClean="0">
                <a:latin typeface="맑은 고딕" pitchFamily="50" charset="-127"/>
                <a:ea typeface="맑은 고딕" pitchFamily="50" charset="-127"/>
              </a:rPr>
              <a:t>Ruby&amp;Jade</a:t>
            </a:r>
            <a:r>
              <a:rPr kumimoji="0" lang="en-US" altLang="ko-KR" sz="900" b="1" dirty="0" smtClean="0">
                <a:latin typeface="맑은 고딕" pitchFamily="50" charset="-127"/>
                <a:ea typeface="맑은 고딕" pitchFamily="50" charset="-127"/>
              </a:rPr>
              <a:t> </a:t>
            </a:r>
            <a:r>
              <a:rPr kumimoji="0" lang="en-US" altLang="ko-KR" sz="900" b="1" dirty="0">
                <a:latin typeface="맑은 고딕" pitchFamily="50" charset="-127"/>
                <a:ea typeface="맑은 고딕" pitchFamily="50" charset="-127"/>
              </a:rPr>
              <a:t>Room </a:t>
            </a:r>
          </a:p>
          <a:p>
            <a:r>
              <a:rPr kumimoji="0" lang="en-US" altLang="ko-KR" sz="900" dirty="0" smtClean="0">
                <a:latin typeface="맑은 고딕" pitchFamily="50" charset="-127"/>
                <a:ea typeface="맑은 고딕" pitchFamily="50" charset="-127"/>
              </a:rPr>
              <a:t>-Project </a:t>
            </a:r>
            <a:r>
              <a:rPr kumimoji="0" lang="en-US" altLang="ko-KR" sz="900" dirty="0">
                <a:latin typeface="맑은 고딕" pitchFamily="50" charset="-127"/>
                <a:ea typeface="맑은 고딕" pitchFamily="50" charset="-127"/>
              </a:rPr>
              <a:t>Presentation (Day1)</a:t>
            </a:r>
          </a:p>
          <a:p>
            <a:r>
              <a:rPr kumimoji="0" lang="en-US" altLang="ko-KR" sz="900" dirty="0" smtClean="0">
                <a:latin typeface="맑은 고딕" pitchFamily="50" charset="-127"/>
                <a:ea typeface="맑은 고딕" pitchFamily="50" charset="-127"/>
              </a:rPr>
              <a:t>-ADIC </a:t>
            </a:r>
            <a:r>
              <a:rPr kumimoji="0" lang="en-US" altLang="ko-KR" sz="900" dirty="0">
                <a:latin typeface="맑은 고딕" pitchFamily="50" charset="-127"/>
                <a:ea typeface="맑은 고딕" pitchFamily="50" charset="-127"/>
              </a:rPr>
              <a:t>Project Seminar (Day2)</a:t>
            </a:r>
          </a:p>
          <a:p>
            <a:endParaRPr kumimoji="0" lang="en-US" altLang="ko-KR" sz="900" dirty="0">
              <a:latin typeface="맑은 고딕" pitchFamily="50" charset="-127"/>
              <a:ea typeface="맑은 고딕" pitchFamily="50" charset="-127"/>
            </a:endParaRPr>
          </a:p>
          <a:p>
            <a:r>
              <a:rPr lang="ko-KR" altLang="en-US" sz="900" b="1" dirty="0" smtClean="0">
                <a:latin typeface="맑은 고딕" pitchFamily="50" charset="-127"/>
                <a:ea typeface="맑은 고딕" pitchFamily="50" charset="-127"/>
              </a:rPr>
              <a:t>▶ </a:t>
            </a:r>
            <a:r>
              <a:rPr kumimoji="0" lang="en-US" altLang="ko-KR" sz="900" b="1" dirty="0" smtClean="0">
                <a:latin typeface="맑은 고딕" pitchFamily="50" charset="-127"/>
                <a:ea typeface="맑은 고딕" pitchFamily="50" charset="-127"/>
              </a:rPr>
              <a:t>Pearl/Topaz </a:t>
            </a:r>
            <a:r>
              <a:rPr kumimoji="0" lang="en-US" altLang="ko-KR" sz="900" b="1" dirty="0">
                <a:latin typeface="맑은 고딕" pitchFamily="50" charset="-127"/>
                <a:ea typeface="맑은 고딕" pitchFamily="50" charset="-127"/>
              </a:rPr>
              <a:t>Room </a:t>
            </a:r>
          </a:p>
          <a:p>
            <a:r>
              <a:rPr kumimoji="0" lang="en-US" altLang="ko-KR" sz="900" dirty="0" smtClean="0">
                <a:latin typeface="맑은 고딕" pitchFamily="50" charset="-127"/>
                <a:ea typeface="맑은 고딕" pitchFamily="50" charset="-127"/>
              </a:rPr>
              <a:t>-MDB </a:t>
            </a:r>
            <a:r>
              <a:rPr kumimoji="0" lang="en-US" altLang="ko-KR" sz="900" dirty="0">
                <a:latin typeface="맑은 고딕" pitchFamily="50" charset="-127"/>
                <a:ea typeface="맑은 고딕" pitchFamily="50" charset="-127"/>
              </a:rPr>
              <a:t>Private Sector Individual </a:t>
            </a:r>
          </a:p>
          <a:p>
            <a:r>
              <a:rPr kumimoji="0" lang="en-US" altLang="ko-KR" sz="900" dirty="0" smtClean="0">
                <a:latin typeface="맑은 고딕" pitchFamily="50" charset="-127"/>
                <a:ea typeface="맑은 고딕" pitchFamily="50" charset="-127"/>
              </a:rPr>
              <a:t>-Project </a:t>
            </a:r>
            <a:r>
              <a:rPr kumimoji="0" lang="en-US" altLang="ko-KR" sz="900" dirty="0">
                <a:latin typeface="맑은 고딕" pitchFamily="50" charset="-127"/>
                <a:ea typeface="맑은 고딕" pitchFamily="50" charset="-127"/>
              </a:rPr>
              <a:t>Meeting (Day2)</a:t>
            </a:r>
          </a:p>
          <a:p>
            <a:r>
              <a:rPr kumimoji="0" lang="en-US" altLang="ko-KR" sz="900" dirty="0">
                <a:solidFill>
                  <a:srgbClr val="FF0000"/>
                </a:solidFill>
                <a:latin typeface="맑은 고딕" pitchFamily="50" charset="-127"/>
                <a:ea typeface="맑은 고딕" pitchFamily="50" charset="-127"/>
              </a:rPr>
              <a:t>	</a:t>
            </a:r>
            <a:endParaRPr kumimoji="0" lang="ko-KR" altLang="en-US" sz="900" dirty="0">
              <a:solidFill>
                <a:srgbClr val="FF0000"/>
              </a:solidFill>
              <a:latin typeface="맑은 고딕" pitchFamily="50" charset="-127"/>
              <a:ea typeface="맑은 고딕" pitchFamily="50" charset="-127"/>
            </a:endParaRPr>
          </a:p>
        </p:txBody>
      </p:sp>
      <p:sp>
        <p:nvSpPr>
          <p:cNvPr id="2092" name="TextBox 20"/>
          <p:cNvSpPr txBox="1">
            <a:spLocks noChangeArrowheads="1"/>
          </p:cNvSpPr>
          <p:nvPr/>
        </p:nvSpPr>
        <p:spPr bwMode="auto">
          <a:xfrm>
            <a:off x="11533188" y="704850"/>
            <a:ext cx="658812" cy="369888"/>
          </a:xfrm>
          <a:prstGeom prst="rect">
            <a:avLst/>
          </a:prstGeom>
          <a:noFill/>
          <a:ln w="9525">
            <a:noFill/>
            <a:miter lim="800000"/>
            <a:headEnd/>
            <a:tailEnd/>
          </a:ln>
        </p:spPr>
        <p:txBody>
          <a:bodyPr>
            <a:spAutoFit/>
          </a:bodyPr>
          <a:lstStyle/>
          <a:p>
            <a:r>
              <a:rPr kumimoji="0" lang="en-US" altLang="ko-KR" sz="900">
                <a:latin typeface="맑은 고딕" pitchFamily="50" charset="-127"/>
                <a:ea typeface="맑은 고딕" pitchFamily="50" charset="-127"/>
              </a:rPr>
              <a:t>8</a:t>
            </a:r>
          </a:p>
          <a:p>
            <a:endParaRPr kumimoji="0" lang="en-US" altLang="ko-KR" sz="900">
              <a:latin typeface="맑은 고딕" pitchFamily="50" charset="-127"/>
              <a:ea typeface="맑은 고딕" pitchFamily="50" charset="-127"/>
            </a:endParaRPr>
          </a:p>
        </p:txBody>
      </p:sp>
      <p:sp>
        <p:nvSpPr>
          <p:cNvPr id="2093" name="TextBox 21"/>
          <p:cNvSpPr txBox="1">
            <a:spLocks noChangeArrowheads="1"/>
          </p:cNvSpPr>
          <p:nvPr/>
        </p:nvSpPr>
        <p:spPr bwMode="auto">
          <a:xfrm>
            <a:off x="5454650" y="722313"/>
            <a:ext cx="658813" cy="231775"/>
          </a:xfrm>
          <a:prstGeom prst="rect">
            <a:avLst/>
          </a:prstGeom>
          <a:noFill/>
          <a:ln w="9525">
            <a:noFill/>
            <a:miter lim="800000"/>
            <a:headEnd/>
            <a:tailEnd/>
          </a:ln>
        </p:spPr>
        <p:txBody>
          <a:bodyPr>
            <a:spAutoFit/>
          </a:bodyPr>
          <a:lstStyle/>
          <a:p>
            <a:r>
              <a:rPr kumimoji="0" lang="en-US" altLang="ko-KR" sz="900">
                <a:latin typeface="맑은 고딕" pitchFamily="50" charset="-127"/>
                <a:ea typeface="맑은 고딕" pitchFamily="50" charset="-127"/>
              </a:rPr>
              <a:t>7</a:t>
            </a:r>
          </a:p>
        </p:txBody>
      </p:sp>
      <p:sp>
        <p:nvSpPr>
          <p:cNvPr id="2095" name="Rectangle 55"/>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ko-KR" altLang="en-US"/>
          </a:p>
        </p:txBody>
      </p:sp>
      <p:grpSp>
        <p:nvGrpSpPr>
          <p:cNvPr id="34" name="그룹 33"/>
          <p:cNvGrpSpPr/>
          <p:nvPr/>
        </p:nvGrpSpPr>
        <p:grpSpPr>
          <a:xfrm>
            <a:off x="6451545" y="4076521"/>
            <a:ext cx="5522913" cy="2678112"/>
            <a:chOff x="6483350" y="3897313"/>
            <a:chExt cx="5522913" cy="2678112"/>
          </a:xfrm>
        </p:grpSpPr>
        <p:sp>
          <p:nvSpPr>
            <p:cNvPr id="2094" name="TextBox 23"/>
            <p:cNvSpPr txBox="1">
              <a:spLocks noChangeArrowheads="1"/>
            </p:cNvSpPr>
            <p:nvPr/>
          </p:nvSpPr>
          <p:spPr bwMode="auto">
            <a:xfrm>
              <a:off x="6578600" y="4949825"/>
              <a:ext cx="2579688" cy="215900"/>
            </a:xfrm>
            <a:prstGeom prst="rect">
              <a:avLst/>
            </a:prstGeom>
            <a:noFill/>
            <a:ln w="9525">
              <a:noFill/>
              <a:miter lim="800000"/>
              <a:headEnd/>
              <a:tailEnd/>
            </a:ln>
          </p:spPr>
          <p:txBody>
            <a:bodyPr>
              <a:spAutoFit/>
            </a:bodyPr>
            <a:lstStyle/>
            <a:p>
              <a:r>
                <a:rPr kumimoji="0" lang="ko-KR" altLang="en-US" sz="800">
                  <a:latin typeface="맑은 고딕" pitchFamily="50" charset="-127"/>
                  <a:ea typeface="맑은 고딕" pitchFamily="50" charset="-127"/>
                </a:rPr>
                <a:t>① </a:t>
              </a:r>
              <a:r>
                <a:rPr kumimoji="0" lang="en-US" altLang="ko-KR" sz="800">
                  <a:latin typeface="맑은 고딕" pitchFamily="50" charset="-127"/>
                  <a:ea typeface="맑은 고딕" pitchFamily="50" charset="-127"/>
                </a:rPr>
                <a:t>Incheon Free Economic Zone(IFEZ) - Songdo</a:t>
              </a:r>
              <a:endParaRPr kumimoji="0" lang="ko-KR" altLang="en-US" sz="800">
                <a:latin typeface="맑은 고딕" pitchFamily="50" charset="-127"/>
                <a:ea typeface="맑은 고딕" pitchFamily="50" charset="-127"/>
              </a:endParaRPr>
            </a:p>
          </p:txBody>
        </p:sp>
        <p:pic>
          <p:nvPicPr>
            <p:cNvPr id="2096" name="_x135720840" descr="EMB0000b0e433aa"/>
            <p:cNvPicPr preferRelativeResize="0">
              <a:picLocks noChangeArrowheads="1"/>
            </p:cNvPicPr>
            <p:nvPr/>
          </p:nvPicPr>
          <p:blipFill>
            <a:blip r:embed="rId5" cstate="print"/>
            <a:srcRect b="6879"/>
            <a:stretch>
              <a:fillRect/>
            </a:stretch>
          </p:blipFill>
          <p:spPr bwMode="auto">
            <a:xfrm>
              <a:off x="6499267" y="3905264"/>
              <a:ext cx="2592387" cy="1081087"/>
            </a:xfrm>
            <a:prstGeom prst="rect">
              <a:avLst/>
            </a:prstGeom>
            <a:noFill/>
            <a:ln w="127">
              <a:solidFill>
                <a:schemeClr val="tx1"/>
              </a:solidFill>
              <a:miter lim="800000"/>
              <a:headEnd/>
              <a:tailEnd/>
            </a:ln>
          </p:spPr>
        </p:pic>
        <p:pic>
          <p:nvPicPr>
            <p:cNvPr id="2097" name="Picture 58"/>
            <p:cNvPicPr preferRelativeResize="0">
              <a:picLocks noChangeArrowheads="1"/>
            </p:cNvPicPr>
            <p:nvPr/>
          </p:nvPicPr>
          <p:blipFill>
            <a:blip r:embed="rId6" cstate="print"/>
            <a:srcRect/>
            <a:stretch>
              <a:fillRect/>
            </a:stretch>
          </p:blipFill>
          <p:spPr bwMode="auto">
            <a:xfrm>
              <a:off x="9205913" y="3897313"/>
              <a:ext cx="2590800" cy="1081087"/>
            </a:xfrm>
            <a:prstGeom prst="rect">
              <a:avLst/>
            </a:prstGeom>
            <a:noFill/>
            <a:ln w="127">
              <a:solidFill>
                <a:schemeClr val="tx1"/>
              </a:solidFill>
              <a:miter lim="800000"/>
              <a:headEnd/>
              <a:tailEnd/>
            </a:ln>
          </p:spPr>
        </p:pic>
        <p:sp>
          <p:nvSpPr>
            <p:cNvPr id="2098" name="TextBox 29"/>
            <p:cNvSpPr txBox="1">
              <a:spLocks noChangeArrowheads="1"/>
            </p:cNvSpPr>
            <p:nvPr/>
          </p:nvSpPr>
          <p:spPr bwMode="auto">
            <a:xfrm>
              <a:off x="10012363" y="4949825"/>
              <a:ext cx="1541462" cy="215900"/>
            </a:xfrm>
            <a:prstGeom prst="rect">
              <a:avLst/>
            </a:prstGeom>
            <a:noFill/>
            <a:ln w="9525">
              <a:noFill/>
              <a:miter lim="800000"/>
              <a:headEnd/>
              <a:tailEnd/>
            </a:ln>
          </p:spPr>
          <p:txBody>
            <a:bodyPr>
              <a:spAutoFit/>
            </a:bodyPr>
            <a:lstStyle/>
            <a:p>
              <a:r>
                <a:rPr kumimoji="0" lang="ko-KR" altLang="en-US" sz="800">
                  <a:latin typeface="맑은 고딕" pitchFamily="50" charset="-127"/>
                  <a:ea typeface="맑은 고딕" pitchFamily="50" charset="-127"/>
                </a:rPr>
                <a:t>② </a:t>
              </a:r>
              <a:r>
                <a:rPr kumimoji="0" lang="en-US" altLang="ko-KR" sz="800">
                  <a:latin typeface="맑은 고딕" pitchFamily="50" charset="-127"/>
                  <a:ea typeface="맑은 고딕" pitchFamily="50" charset="-127"/>
                </a:rPr>
                <a:t>Incheon Bridge</a:t>
              </a:r>
              <a:endParaRPr kumimoji="0" lang="ko-KR" altLang="en-US" sz="800">
                <a:latin typeface="맑은 고딕" pitchFamily="50" charset="-127"/>
                <a:ea typeface="맑은 고딕" pitchFamily="50" charset="-127"/>
              </a:endParaRPr>
            </a:p>
          </p:txBody>
        </p:sp>
        <p:sp>
          <p:nvSpPr>
            <p:cNvPr id="2099" name="TextBox 31"/>
            <p:cNvSpPr txBox="1">
              <a:spLocks noChangeArrowheads="1"/>
            </p:cNvSpPr>
            <p:nvPr/>
          </p:nvSpPr>
          <p:spPr bwMode="auto">
            <a:xfrm>
              <a:off x="6538913" y="6359525"/>
              <a:ext cx="1589087" cy="215900"/>
            </a:xfrm>
            <a:prstGeom prst="rect">
              <a:avLst/>
            </a:prstGeom>
            <a:noFill/>
            <a:ln w="9525">
              <a:noFill/>
              <a:miter lim="800000"/>
              <a:headEnd/>
              <a:tailEnd/>
            </a:ln>
          </p:spPr>
          <p:txBody>
            <a:bodyPr>
              <a:spAutoFit/>
            </a:bodyPr>
            <a:lstStyle/>
            <a:p>
              <a:r>
                <a:rPr kumimoji="0" lang="ko-KR" altLang="en-US" sz="800">
                  <a:latin typeface="맑은 고딕" pitchFamily="50" charset="-127"/>
                  <a:ea typeface="맑은 고딕" pitchFamily="50" charset="-127"/>
                </a:rPr>
                <a:t>③ </a:t>
              </a:r>
              <a:r>
                <a:rPr kumimoji="0" lang="en-US" altLang="ko-KR" sz="800">
                  <a:latin typeface="맑은 고딕" pitchFamily="50" charset="-127"/>
                  <a:ea typeface="맑은 고딕" pitchFamily="50" charset="-127"/>
                </a:rPr>
                <a:t>Gyeongin Ara Water Way</a:t>
              </a:r>
              <a:endParaRPr kumimoji="0" lang="ko-KR" altLang="en-US" sz="800">
                <a:latin typeface="맑은 고딕" pitchFamily="50" charset="-127"/>
                <a:ea typeface="맑은 고딕" pitchFamily="50" charset="-127"/>
              </a:endParaRPr>
            </a:p>
          </p:txBody>
        </p:sp>
        <p:pic>
          <p:nvPicPr>
            <p:cNvPr id="2100" name="Picture 64"/>
            <p:cNvPicPr preferRelativeResize="0">
              <a:picLocks noChangeArrowheads="1"/>
            </p:cNvPicPr>
            <p:nvPr/>
          </p:nvPicPr>
          <p:blipFill>
            <a:blip r:embed="rId7" cstate="print"/>
            <a:srcRect/>
            <a:stretch>
              <a:fillRect/>
            </a:stretch>
          </p:blipFill>
          <p:spPr bwMode="auto">
            <a:xfrm>
              <a:off x="6483350" y="5224463"/>
              <a:ext cx="1619250" cy="1150937"/>
            </a:xfrm>
            <a:prstGeom prst="rect">
              <a:avLst/>
            </a:prstGeom>
            <a:noFill/>
            <a:ln w="127">
              <a:solidFill>
                <a:schemeClr val="tx1"/>
              </a:solidFill>
              <a:miter lim="800000"/>
              <a:headEnd/>
              <a:tailEnd/>
            </a:ln>
          </p:spPr>
        </p:pic>
        <p:sp>
          <p:nvSpPr>
            <p:cNvPr id="2101" name="TextBox 36"/>
            <p:cNvSpPr txBox="1">
              <a:spLocks noChangeArrowheads="1"/>
            </p:cNvSpPr>
            <p:nvPr/>
          </p:nvSpPr>
          <p:spPr bwMode="auto">
            <a:xfrm>
              <a:off x="8281988" y="6359525"/>
              <a:ext cx="1722437" cy="215900"/>
            </a:xfrm>
            <a:prstGeom prst="rect">
              <a:avLst/>
            </a:prstGeom>
            <a:noFill/>
            <a:ln w="9525">
              <a:noFill/>
              <a:miter lim="800000"/>
              <a:headEnd/>
              <a:tailEnd/>
            </a:ln>
          </p:spPr>
          <p:txBody>
            <a:bodyPr>
              <a:spAutoFit/>
            </a:bodyPr>
            <a:lstStyle/>
            <a:p>
              <a:r>
                <a:rPr kumimoji="0" lang="ko-KR" altLang="en-US" sz="800">
                  <a:latin typeface="맑은 고딕" pitchFamily="50" charset="-127"/>
                  <a:ea typeface="맑은 고딕" pitchFamily="50" charset="-127"/>
                </a:rPr>
                <a:t>④ </a:t>
              </a:r>
              <a:r>
                <a:rPr kumimoji="0" lang="en-US" altLang="ko-KR" sz="800">
                  <a:latin typeface="맑은 고딕" pitchFamily="50" charset="-127"/>
                  <a:ea typeface="맑은 고딕" pitchFamily="50" charset="-127"/>
                </a:rPr>
                <a:t>Airport Railroad Express(AREX)</a:t>
              </a:r>
              <a:endParaRPr kumimoji="0" lang="ko-KR" altLang="en-US" sz="800">
                <a:latin typeface="맑은 고딕" pitchFamily="50" charset="-127"/>
                <a:ea typeface="맑은 고딕" pitchFamily="50" charset="-127"/>
              </a:endParaRPr>
            </a:p>
          </p:txBody>
        </p:sp>
        <p:sp>
          <p:nvSpPr>
            <p:cNvPr id="2102" name="TextBox 38"/>
            <p:cNvSpPr txBox="1">
              <a:spLocks noChangeArrowheads="1"/>
            </p:cNvSpPr>
            <p:nvPr/>
          </p:nvSpPr>
          <p:spPr bwMode="auto">
            <a:xfrm>
              <a:off x="10464800" y="6359525"/>
              <a:ext cx="1541463" cy="215900"/>
            </a:xfrm>
            <a:prstGeom prst="rect">
              <a:avLst/>
            </a:prstGeom>
            <a:noFill/>
            <a:ln w="9525">
              <a:noFill/>
              <a:miter lim="800000"/>
              <a:headEnd/>
              <a:tailEnd/>
            </a:ln>
          </p:spPr>
          <p:txBody>
            <a:bodyPr>
              <a:spAutoFit/>
            </a:bodyPr>
            <a:lstStyle/>
            <a:p>
              <a:r>
                <a:rPr kumimoji="0" lang="ko-KR" altLang="en-US" sz="800">
                  <a:latin typeface="맑은 고딕" pitchFamily="50" charset="-127"/>
                  <a:ea typeface="맑은 고딕" pitchFamily="50" charset="-127"/>
                </a:rPr>
                <a:t>⑤ </a:t>
              </a:r>
              <a:r>
                <a:rPr kumimoji="0" lang="en-US" altLang="ko-KR" sz="800">
                  <a:latin typeface="맑은 고딕" pitchFamily="50" charset="-127"/>
                  <a:ea typeface="맑은 고딕" pitchFamily="50" charset="-127"/>
                </a:rPr>
                <a:t>Gimpo Airport</a:t>
              </a:r>
              <a:endParaRPr kumimoji="0" lang="ko-KR" altLang="en-US" sz="800">
                <a:latin typeface="맑은 고딕" pitchFamily="50" charset="-127"/>
                <a:ea typeface="맑은 고딕" pitchFamily="50" charset="-127"/>
              </a:endParaRPr>
            </a:p>
          </p:txBody>
        </p:sp>
        <p:pic>
          <p:nvPicPr>
            <p:cNvPr id="2103" name="Picture 69"/>
            <p:cNvPicPr preferRelativeResize="0">
              <a:picLocks noChangeArrowheads="1"/>
            </p:cNvPicPr>
            <p:nvPr/>
          </p:nvPicPr>
          <p:blipFill>
            <a:blip r:embed="rId8" cstate="print"/>
            <a:srcRect/>
            <a:stretch>
              <a:fillRect/>
            </a:stretch>
          </p:blipFill>
          <p:spPr bwMode="auto">
            <a:xfrm>
              <a:off x="8332788" y="5248213"/>
              <a:ext cx="1620837" cy="1150937"/>
            </a:xfrm>
            <a:prstGeom prst="rect">
              <a:avLst/>
            </a:prstGeom>
            <a:noFill/>
            <a:ln w="127">
              <a:solidFill>
                <a:schemeClr val="tx1"/>
              </a:solidFill>
              <a:miter lim="800000"/>
              <a:headEnd/>
              <a:tailEnd/>
            </a:ln>
          </p:spPr>
        </p:pic>
        <p:pic>
          <p:nvPicPr>
            <p:cNvPr id="2104" name="Picture 70"/>
            <p:cNvPicPr preferRelativeResize="0">
              <a:picLocks noChangeArrowheads="1"/>
            </p:cNvPicPr>
            <p:nvPr/>
          </p:nvPicPr>
          <p:blipFill>
            <a:blip r:embed="rId9" cstate="print"/>
            <a:srcRect/>
            <a:stretch>
              <a:fillRect/>
            </a:stretch>
          </p:blipFill>
          <p:spPr bwMode="auto">
            <a:xfrm>
              <a:off x="10166350" y="5253739"/>
              <a:ext cx="1620838" cy="1150937"/>
            </a:xfrm>
            <a:prstGeom prst="rect">
              <a:avLst/>
            </a:prstGeom>
            <a:noFill/>
            <a:ln w="127">
              <a:solidFill>
                <a:schemeClr val="tx1"/>
              </a:solid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18" name="TextBox 17"/>
          <p:cNvSpPr txBox="1"/>
          <p:nvPr/>
        </p:nvSpPr>
        <p:spPr>
          <a:xfrm>
            <a:off x="354804" y="876300"/>
            <a:ext cx="5419725" cy="1200329"/>
          </a:xfrm>
          <a:prstGeom prst="rect">
            <a:avLst/>
          </a:prstGeom>
          <a:noFill/>
        </p:spPr>
        <p:txBody>
          <a:bodyPr wrap="square" rtlCol="0">
            <a:spAutoFit/>
          </a:bodyPr>
          <a:lstStyle/>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p:txBody>
      </p:sp>
      <p:sp>
        <p:nvSpPr>
          <p:cNvPr id="20" name="Rectangle 1"/>
          <p:cNvSpPr>
            <a:spLocks noChangeAspect="1" noChangeArrowheads="1"/>
          </p:cNvSpPr>
          <p:nvPr/>
        </p:nvSpPr>
        <p:spPr bwMode="auto">
          <a:xfrm>
            <a:off x="3424238" y="180975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3" name="Rectangle 1"/>
          <p:cNvSpPr>
            <a:spLocks noChangeArrowheads="1"/>
          </p:cNvSpPr>
          <p:nvPr/>
        </p:nvSpPr>
        <p:spPr bwMode="auto">
          <a:xfrm>
            <a:off x="3198813" y="177709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TextBox 18"/>
          <p:cNvSpPr txBox="1"/>
          <p:nvPr/>
        </p:nvSpPr>
        <p:spPr>
          <a:xfrm>
            <a:off x="397672" y="819150"/>
            <a:ext cx="5419725" cy="5647700"/>
          </a:xfrm>
          <a:prstGeom prst="rect">
            <a:avLst/>
          </a:prstGeom>
          <a:noFill/>
        </p:spPr>
        <p:txBody>
          <a:bodyPr wrap="square" rtlCol="0">
            <a:spAutoFit/>
          </a:bodyPr>
          <a:lstStyle/>
          <a:p>
            <a:r>
              <a:rPr lang="en-US" altLang="ko-KR" sz="1000" b="1" dirty="0" smtClean="0"/>
              <a:t>General Information</a:t>
            </a:r>
          </a:p>
          <a:p>
            <a:endParaRPr lang="en-US" altLang="ko-KR" sz="900" dirty="0"/>
          </a:p>
          <a:p>
            <a:r>
              <a:rPr lang="en-US" altLang="ko-KR" sz="900" b="1" dirty="0" smtClean="0"/>
              <a:t>Pick-up Service at the Incheon International Airport</a:t>
            </a:r>
          </a:p>
          <a:p>
            <a:endParaRPr lang="en-US" altLang="ko-KR" sz="900" b="1" dirty="0" smtClean="0"/>
          </a:p>
          <a:p>
            <a:r>
              <a:rPr lang="en-US" altLang="ko-KR" sz="900" dirty="0" smtClean="0"/>
              <a:t>-GICC </a:t>
            </a:r>
            <a:r>
              <a:rPr lang="en-US" altLang="ko-KR" sz="900" dirty="0"/>
              <a:t>2013 staff will be waiting at the gate holding a welcoming card with conference title </a:t>
            </a:r>
            <a:r>
              <a:rPr lang="en-US" altLang="ko-KR" sz="900" dirty="0" smtClean="0"/>
              <a:t>and</a:t>
            </a:r>
          </a:p>
          <a:p>
            <a:r>
              <a:rPr lang="en-US" altLang="ko-KR" sz="900" dirty="0" smtClean="0"/>
              <a:t>  will </a:t>
            </a:r>
            <a:r>
              <a:rPr lang="en-US" altLang="ko-KR" sz="900" dirty="0"/>
              <a:t>guide you to the bus stop for your Airport Limousine Bus which will take your to the hotel</a:t>
            </a:r>
            <a:r>
              <a:rPr lang="en-US" altLang="ko-KR" sz="900" dirty="0" smtClean="0"/>
              <a:t>.</a:t>
            </a:r>
          </a:p>
          <a:p>
            <a:r>
              <a:rPr lang="en-US" altLang="ko-KR" sz="900" dirty="0" smtClean="0"/>
              <a:t>- </a:t>
            </a:r>
            <a:r>
              <a:rPr lang="en-US" altLang="ko-KR" sz="900" dirty="0"/>
              <a:t>In case you miss our staff, go to the Information Desk, booth #36 on the first floor.</a:t>
            </a:r>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a:p>
          <a:p>
            <a:endParaRPr lang="en-US" altLang="ko-KR" sz="900" dirty="0"/>
          </a:p>
          <a:p>
            <a:r>
              <a:rPr lang="en-US" altLang="ko-KR" sz="900" b="1" dirty="0" smtClean="0"/>
              <a:t>Limousine Bus Information</a:t>
            </a:r>
          </a:p>
          <a:p>
            <a:endParaRPr lang="en-US" altLang="ko-KR" sz="900" b="1" dirty="0" smtClean="0"/>
          </a:p>
          <a:p>
            <a:r>
              <a:rPr lang="en-US" altLang="ko-KR" sz="900" dirty="0" smtClean="0"/>
              <a:t> -Incheon International Airport → </a:t>
            </a:r>
            <a:r>
              <a:rPr lang="en-US" altLang="ko-KR" sz="900" dirty="0" err="1" smtClean="0"/>
              <a:t>Lotte</a:t>
            </a:r>
            <a:r>
              <a:rPr lang="en-US" altLang="ko-KR" sz="900" dirty="0" smtClean="0"/>
              <a:t> Hotel World, </a:t>
            </a:r>
            <a:r>
              <a:rPr lang="en-US" altLang="ko-KR" sz="900" dirty="0" err="1" smtClean="0"/>
              <a:t>Jamsil</a:t>
            </a:r>
            <a:endParaRPr lang="en-US" altLang="ko-KR" sz="900" dirty="0" smtClean="0"/>
          </a:p>
          <a:p>
            <a:r>
              <a:rPr lang="en-US" altLang="ko-KR" sz="900" dirty="0"/>
              <a:t> </a:t>
            </a:r>
            <a:r>
              <a:rPr lang="en-US" altLang="ko-KR" sz="900" dirty="0" smtClean="0"/>
              <a:t>-Bus Stop : 4B or 11A (1st Floor)</a:t>
            </a:r>
          </a:p>
          <a:p>
            <a:r>
              <a:rPr lang="en-US" altLang="ko-KR" sz="900" dirty="0"/>
              <a:t> </a:t>
            </a:r>
            <a:r>
              <a:rPr lang="en-US" altLang="ko-KR" sz="900" dirty="0" smtClean="0"/>
              <a:t>-Route Name (Bus No.) : </a:t>
            </a:r>
            <a:r>
              <a:rPr lang="en-US" altLang="ko-KR" sz="900" dirty="0" err="1" smtClean="0"/>
              <a:t>Jamsil</a:t>
            </a:r>
            <a:r>
              <a:rPr lang="en-US" altLang="ko-KR" sz="900" dirty="0" smtClean="0"/>
              <a:t> 6705, 4705</a:t>
            </a:r>
          </a:p>
          <a:p>
            <a:r>
              <a:rPr lang="en-US" altLang="ko-KR" sz="900" dirty="0" smtClean="0"/>
              <a:t> -Interval : 15-20mins</a:t>
            </a:r>
          </a:p>
          <a:p>
            <a:r>
              <a:rPr lang="en-US" altLang="ko-KR" sz="900" dirty="0"/>
              <a:t> </a:t>
            </a:r>
            <a:r>
              <a:rPr lang="en-US" altLang="ko-KR" sz="900" dirty="0" smtClean="0"/>
              <a:t>-Travel Time : 90mins</a:t>
            </a:r>
          </a:p>
          <a:p>
            <a:r>
              <a:rPr lang="en-US" altLang="ko-KR" sz="900" dirty="0"/>
              <a:t> </a:t>
            </a:r>
            <a:r>
              <a:rPr lang="en-US" altLang="ko-KR" sz="900" dirty="0" smtClean="0"/>
              <a:t>-</a:t>
            </a:r>
            <a:r>
              <a:rPr lang="en-US" altLang="ko-KR" sz="900" dirty="0" err="1" smtClean="0"/>
              <a:t>Lotte</a:t>
            </a:r>
            <a:r>
              <a:rPr lang="en-US" altLang="ko-KR" sz="900" dirty="0" smtClean="0"/>
              <a:t> Hotel World is not the final destination of this bus.  In order for you to make sure getting off at </a:t>
            </a:r>
            <a:r>
              <a:rPr lang="en-US" altLang="ko-KR" sz="900" dirty="0" err="1" smtClean="0"/>
              <a:t>Lotte</a:t>
            </a:r>
            <a:r>
              <a:rPr lang="en-US" altLang="ko-KR" sz="900" dirty="0" smtClean="0"/>
              <a:t> Hotel World,  GICC staff will be waiting for you at the </a:t>
            </a:r>
            <a:r>
              <a:rPr lang="en-US" altLang="ko-KR" sz="900" dirty="0" err="1" smtClean="0"/>
              <a:t>Lotte</a:t>
            </a:r>
            <a:r>
              <a:rPr lang="en-US" altLang="ko-KR" sz="900" dirty="0" smtClean="0"/>
              <a:t> Hotel World bus stop.</a:t>
            </a:r>
          </a:p>
        </p:txBody>
      </p:sp>
      <p:pic>
        <p:nvPicPr>
          <p:cNvPr id="21" name="그림 20"/>
          <p:cNvPicPr>
            <a:picLocks noChangeAspect="1"/>
          </p:cNvPicPr>
          <p:nvPr/>
        </p:nvPicPr>
        <p:blipFill rotWithShape="1">
          <a:blip r:embed="rId3" cstate="print"/>
          <a:srcRect l="1879" t="11318" r="3072" b="3285"/>
          <a:stretch/>
        </p:blipFill>
        <p:spPr>
          <a:xfrm>
            <a:off x="506088" y="2256385"/>
            <a:ext cx="4915858" cy="2376000"/>
          </a:xfrm>
          <a:prstGeom prst="rect">
            <a:avLst/>
          </a:prstGeom>
        </p:spPr>
      </p:pic>
      <p:sp>
        <p:nvSpPr>
          <p:cNvPr id="22" name="모서리가 둥근 직사각형 21"/>
          <p:cNvSpPr/>
          <p:nvPr/>
        </p:nvSpPr>
        <p:spPr>
          <a:xfrm>
            <a:off x="3006634" y="4043623"/>
            <a:ext cx="252000" cy="25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6316514" y="805472"/>
            <a:ext cx="5419725" cy="5278368"/>
          </a:xfrm>
          <a:prstGeom prst="rect">
            <a:avLst/>
          </a:prstGeom>
          <a:noFill/>
        </p:spPr>
        <p:txBody>
          <a:bodyPr wrap="square" rtlCol="0">
            <a:spAutoFit/>
          </a:bodyPr>
          <a:lstStyle/>
          <a:p>
            <a:r>
              <a:rPr lang="en-US" altLang="ko-KR" sz="900" b="1" dirty="0" smtClean="0"/>
              <a:t>Accommodation (</a:t>
            </a:r>
            <a:r>
              <a:rPr lang="en-US" altLang="ko-KR" sz="900" b="1" dirty="0" err="1" smtClean="0"/>
              <a:t>Lotte</a:t>
            </a:r>
            <a:r>
              <a:rPr lang="en-US" altLang="ko-KR" sz="900" b="1" dirty="0" smtClean="0"/>
              <a:t> Hotel World)</a:t>
            </a:r>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b="1" dirty="0" smtClean="0"/>
          </a:p>
          <a:p>
            <a:endParaRPr lang="en-US" altLang="ko-KR" sz="900" b="1" dirty="0"/>
          </a:p>
          <a:p>
            <a:endParaRPr lang="en-US" altLang="ko-KR" sz="900" b="1" dirty="0" smtClean="0"/>
          </a:p>
          <a:p>
            <a:endParaRPr lang="en-US" altLang="ko-KR" sz="900" b="1" dirty="0"/>
          </a:p>
          <a:p>
            <a:endParaRPr lang="en-US" altLang="ko-KR" sz="900" b="1" dirty="0" smtClean="0"/>
          </a:p>
          <a:p>
            <a:endParaRPr lang="en-US" altLang="ko-KR" sz="900" b="1" dirty="0" smtClean="0"/>
          </a:p>
          <a:p>
            <a:r>
              <a:rPr lang="en-US" altLang="ko-KR" sz="900" b="1" dirty="0" err="1" smtClean="0"/>
              <a:t>Lotte</a:t>
            </a:r>
            <a:r>
              <a:rPr lang="en-US" altLang="ko-KR" sz="900" b="1" dirty="0" smtClean="0"/>
              <a:t> Hotel World</a:t>
            </a:r>
          </a:p>
          <a:p>
            <a:r>
              <a:rPr lang="en-US" altLang="ko-KR" sz="900" dirty="0"/>
              <a:t> </a:t>
            </a:r>
            <a:r>
              <a:rPr lang="en-US" altLang="ko-KR" sz="900" dirty="0" smtClean="0"/>
              <a:t>-Tel : +82-2-419-7000</a:t>
            </a:r>
          </a:p>
          <a:p>
            <a:r>
              <a:rPr lang="en-US" altLang="ko-KR" sz="900" dirty="0"/>
              <a:t> </a:t>
            </a:r>
            <a:r>
              <a:rPr lang="en-US" altLang="ko-KR" sz="900" dirty="0" smtClean="0"/>
              <a:t>-Fax : +92-2-417-3655</a:t>
            </a:r>
          </a:p>
          <a:p>
            <a:r>
              <a:rPr lang="en-US" altLang="ko-KR" sz="900" dirty="0"/>
              <a:t> </a:t>
            </a:r>
            <a:r>
              <a:rPr lang="en-US" altLang="ko-KR" sz="900" dirty="0" smtClean="0"/>
              <a:t>-Address : (138-220) 240, Olympic-</a:t>
            </a:r>
            <a:r>
              <a:rPr lang="en-US" altLang="ko-KR" sz="900" dirty="0" err="1" smtClean="0"/>
              <a:t>ro</a:t>
            </a:r>
            <a:r>
              <a:rPr lang="en-US" altLang="ko-KR" sz="900" dirty="0" smtClean="0"/>
              <a:t>, </a:t>
            </a:r>
            <a:r>
              <a:rPr lang="en-US" altLang="ko-KR" sz="900" dirty="0" err="1" smtClean="0"/>
              <a:t>Songpa-Gu</a:t>
            </a:r>
            <a:r>
              <a:rPr lang="en-US" altLang="ko-KR" sz="900" dirty="0" smtClean="0"/>
              <a:t>, Seoul, Korea</a:t>
            </a:r>
          </a:p>
          <a:p>
            <a:r>
              <a:rPr lang="en-US" altLang="ko-KR" sz="900" dirty="0"/>
              <a:t> </a:t>
            </a:r>
            <a:r>
              <a:rPr lang="en-US" altLang="ko-KR" sz="900" dirty="0" smtClean="0"/>
              <a:t>-E-mail : </a:t>
            </a:r>
            <a:r>
              <a:rPr lang="en-US" altLang="ko-KR" sz="900" dirty="0" smtClean="0">
                <a:hlinkClick r:id="rId4"/>
              </a:rPr>
              <a:t>Worldroom@hotellotte.co.kr</a:t>
            </a:r>
            <a:endParaRPr lang="en-US" altLang="ko-KR" sz="900" dirty="0" smtClean="0"/>
          </a:p>
          <a:p>
            <a:r>
              <a:rPr lang="en-US" altLang="ko-KR" sz="900" dirty="0"/>
              <a:t> </a:t>
            </a:r>
            <a:r>
              <a:rPr lang="en-US" altLang="ko-KR" sz="900" dirty="0" smtClean="0"/>
              <a:t>-Website : </a:t>
            </a:r>
            <a:r>
              <a:rPr lang="en-US" altLang="ko-KR" sz="900" dirty="0" smtClean="0">
                <a:hlinkClick r:id="rId5"/>
              </a:rPr>
              <a:t>http://www.lottehotelworld.co.kr</a:t>
            </a:r>
            <a:endParaRPr lang="en-US" altLang="ko-KR" sz="900" dirty="0" smtClean="0"/>
          </a:p>
          <a:p>
            <a:r>
              <a:rPr lang="en-US" altLang="ko-KR" sz="900" dirty="0"/>
              <a:t> </a:t>
            </a:r>
            <a:endParaRPr lang="en-US" altLang="ko-KR" sz="900" dirty="0" smtClean="0"/>
          </a:p>
          <a:p>
            <a:r>
              <a:rPr lang="en-US" altLang="ko-KR" sz="750" dirty="0" smtClean="0"/>
              <a:t>-GICC staff will help you check-in. </a:t>
            </a:r>
          </a:p>
          <a:p>
            <a:r>
              <a:rPr lang="en-US" altLang="ko-KR" sz="750" dirty="0" smtClean="0"/>
              <a:t>-</a:t>
            </a:r>
            <a:r>
              <a:rPr lang="en-US" altLang="ko-KR" sz="750" dirty="0"/>
              <a:t>Expenses for minibar, room service, laundry service and telephone use will be charged for </a:t>
            </a:r>
            <a:r>
              <a:rPr lang="en-US" altLang="ko-KR" sz="750" dirty="0" smtClean="0"/>
              <a:t>participant </a:t>
            </a:r>
            <a:r>
              <a:rPr lang="en-US" altLang="ko-KR" sz="750" dirty="0"/>
              <a:t>to </a:t>
            </a:r>
            <a:r>
              <a:rPr lang="en-US" altLang="ko-KR" sz="750" dirty="0" smtClean="0"/>
              <a:t>pay</a:t>
            </a:r>
          </a:p>
          <a:p>
            <a:r>
              <a:rPr lang="en-US" altLang="ko-KR" sz="750" dirty="0"/>
              <a:t> </a:t>
            </a:r>
            <a:r>
              <a:rPr lang="en-US" altLang="ko-KR" sz="750" dirty="0" smtClean="0"/>
              <a:t> </a:t>
            </a:r>
            <a:r>
              <a:rPr lang="en-US" altLang="ko-KR" sz="750" dirty="0"/>
              <a:t>when check out. </a:t>
            </a:r>
          </a:p>
          <a:p>
            <a:r>
              <a:rPr lang="en-US" altLang="ko-KR" sz="750" dirty="0" smtClean="0"/>
              <a:t> -Also </a:t>
            </a:r>
            <a:r>
              <a:rPr lang="en-US" altLang="ko-KR" sz="750" dirty="0"/>
              <a:t>your credit card information will be required when check in. Check-in begins at 2 PM (3 PM for </a:t>
            </a:r>
            <a:endParaRPr lang="en-US" altLang="ko-KR" sz="750" dirty="0" smtClean="0"/>
          </a:p>
          <a:p>
            <a:r>
              <a:rPr lang="en-US" altLang="ko-KR" sz="750" dirty="0"/>
              <a:t> </a:t>
            </a:r>
            <a:r>
              <a:rPr lang="en-US" altLang="ko-KR" sz="750" dirty="0" smtClean="0"/>
              <a:t> character </a:t>
            </a:r>
            <a:r>
              <a:rPr lang="en-US" altLang="ko-KR" sz="750" dirty="0"/>
              <a:t>Room) and check-out is until 12 PM Noon. You can check-in on the 28th floor from 6:30 AM to </a:t>
            </a:r>
            <a:endParaRPr lang="en-US" altLang="ko-KR" sz="750" dirty="0" smtClean="0"/>
          </a:p>
          <a:p>
            <a:r>
              <a:rPr lang="en-US" altLang="ko-KR" sz="750" dirty="0"/>
              <a:t> </a:t>
            </a:r>
            <a:r>
              <a:rPr lang="en-US" altLang="ko-KR" sz="750" dirty="0" smtClean="0"/>
              <a:t> 10 </a:t>
            </a:r>
            <a:r>
              <a:rPr lang="en-US" altLang="ko-KR" sz="750" dirty="0"/>
              <a:t>PM. Except that time, you can access to the front desk. </a:t>
            </a:r>
          </a:p>
          <a:p>
            <a:endParaRPr lang="en-US" altLang="ko-KR" sz="900" dirty="0" smtClean="0"/>
          </a:p>
          <a:p>
            <a:r>
              <a:rPr lang="en-US" altLang="ko-KR" sz="900" b="1" dirty="0" smtClean="0"/>
              <a:t>Meal Plan</a:t>
            </a:r>
            <a:endParaRPr lang="en-US" altLang="ko-KR" sz="900" b="1"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smtClean="0"/>
          </a:p>
        </p:txBody>
      </p:sp>
      <p:pic>
        <p:nvPicPr>
          <p:cNvPr id="24" name="그림 23"/>
          <p:cNvPicPr>
            <a:picLocks noChangeAspect="1"/>
          </p:cNvPicPr>
          <p:nvPr/>
        </p:nvPicPr>
        <p:blipFill rotWithShape="1">
          <a:blip r:embed="rId6" cstate="print"/>
          <a:srcRect l="3153" t="1560" r="3020" b="2809"/>
          <a:stretch/>
        </p:blipFill>
        <p:spPr>
          <a:xfrm>
            <a:off x="6451460" y="1050629"/>
            <a:ext cx="3766475" cy="2052000"/>
          </a:xfrm>
          <a:prstGeom prst="rect">
            <a:avLst/>
          </a:prstGeom>
        </p:spPr>
      </p:pic>
      <p:graphicFrame>
        <p:nvGraphicFramePr>
          <p:cNvPr id="25" name="표 24"/>
          <p:cNvGraphicFramePr>
            <a:graphicFrameLocks noGrp="1" noChangeAspect="1"/>
          </p:cNvGraphicFramePr>
          <p:nvPr>
            <p:extLst>
              <p:ext uri="{D42A27DB-BD31-4B8C-83A1-F6EECF244321}">
                <p14:modId xmlns="" xmlns:p14="http://schemas.microsoft.com/office/powerpoint/2010/main" val="3208731787"/>
              </p:ext>
            </p:extLst>
          </p:nvPr>
        </p:nvGraphicFramePr>
        <p:xfrm>
          <a:off x="6354613" y="4988458"/>
          <a:ext cx="5621297" cy="1386840"/>
        </p:xfrm>
        <a:graphic>
          <a:graphicData uri="http://schemas.openxmlformats.org/drawingml/2006/table">
            <a:tbl>
              <a:tblPr firstRow="1" bandRow="1">
                <a:tableStyleId>{5C22544A-7EE6-4342-B048-85BDC9FD1C3A}</a:tableStyleId>
              </a:tblPr>
              <a:tblGrid>
                <a:gridCol w="639865"/>
                <a:gridCol w="483826"/>
                <a:gridCol w="1120878"/>
                <a:gridCol w="1260360"/>
                <a:gridCol w="1148095"/>
                <a:gridCol w="968273"/>
              </a:tblGrid>
              <a:tr h="188855">
                <a:tc gridSpan="2">
                  <a:txBody>
                    <a:bodyPr/>
                    <a:lstStyle/>
                    <a:p>
                      <a:pPr algn="ctr" latinLnBrk="1"/>
                      <a:r>
                        <a:rPr lang="en-US" altLang="ko-KR" sz="700" dirty="0" smtClean="0">
                          <a:solidFill>
                            <a:schemeClr val="tx1"/>
                          </a:solidFill>
                        </a:rPr>
                        <a:t>Type</a:t>
                      </a:r>
                      <a:endParaRPr lang="ko-KR" altLang="en-US" sz="700" dirty="0">
                        <a:solidFill>
                          <a:schemeClr val="tx1"/>
                        </a:solidFill>
                      </a:endParaRPr>
                    </a:p>
                  </a:txBody>
                  <a:tcPr anchor="ctr"/>
                </a:tc>
                <a:tc hMerge="1">
                  <a:txBody>
                    <a:bodyPr/>
                    <a:lstStyle/>
                    <a:p>
                      <a:pPr latinLnBrk="1"/>
                      <a:endParaRPr lang="ko-KR" altLang="en-US" sz="1000" dirty="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Nov.</a:t>
                      </a:r>
                      <a:r>
                        <a:rPr lang="en-US" altLang="ko-KR" sz="700" baseline="0" dirty="0" smtClean="0">
                          <a:solidFill>
                            <a:schemeClr val="tx1"/>
                          </a:solidFill>
                        </a:rPr>
                        <a:t> 12</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Nov. 13</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Nov. 14</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Nov. 15</a:t>
                      </a:r>
                      <a:endParaRPr lang="ko-KR" altLang="en-US" sz="700" dirty="0">
                        <a:solidFill>
                          <a:schemeClr val="tx1"/>
                        </a:solidFill>
                      </a:endParaRPr>
                    </a:p>
                  </a:txBody>
                  <a:tcPr anchor="ctr"/>
                </a:tc>
              </a:tr>
              <a:tr h="188855">
                <a:tc rowSpan="2">
                  <a:txBody>
                    <a:bodyPr/>
                    <a:lstStyle/>
                    <a:p>
                      <a:pPr algn="ctr" latinLnBrk="1"/>
                      <a:r>
                        <a:rPr lang="en-US" altLang="ko-KR" sz="700" dirty="0" smtClean="0">
                          <a:solidFill>
                            <a:schemeClr val="tx1"/>
                          </a:solidFill>
                        </a:rPr>
                        <a:t>Breakfast</a:t>
                      </a:r>
                    </a:p>
                    <a:p>
                      <a:pPr algn="ctr" latinLnBrk="1"/>
                      <a:r>
                        <a:rPr lang="en-US" altLang="ko-KR" sz="600" dirty="0" smtClean="0">
                          <a:solidFill>
                            <a:schemeClr val="tx1"/>
                          </a:solidFill>
                        </a:rPr>
                        <a:t>(6:30~10:00)</a:t>
                      </a:r>
                      <a:endParaRPr lang="ko-KR" altLang="en-US" sz="600" dirty="0">
                        <a:solidFill>
                          <a:schemeClr val="tx1"/>
                        </a:solidFill>
                      </a:endParaRPr>
                    </a:p>
                  </a:txBody>
                  <a:tcPr anchor="ctr"/>
                </a:tc>
                <a:tc>
                  <a:txBody>
                    <a:bodyPr/>
                    <a:lstStyle/>
                    <a:p>
                      <a:pPr algn="ctr" latinLnBrk="1"/>
                      <a:r>
                        <a:rPr lang="en-US" altLang="ko-KR" sz="700" dirty="0" smtClean="0">
                          <a:solidFill>
                            <a:schemeClr val="tx1"/>
                          </a:solidFill>
                        </a:rPr>
                        <a:t>Style</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Hotel</a:t>
                      </a:r>
                      <a:r>
                        <a:rPr lang="en-US" altLang="ko-KR" sz="700" baseline="0" dirty="0" smtClean="0">
                          <a:solidFill>
                            <a:schemeClr val="tx1"/>
                          </a:solidFill>
                        </a:rPr>
                        <a:t> Buffet</a:t>
                      </a:r>
                      <a:endParaRPr lang="ko-KR" altLang="en-US" sz="700" dirty="0">
                        <a:solidFill>
                          <a:schemeClr val="tx1"/>
                        </a:solidFill>
                      </a:endParaRPr>
                    </a:p>
                  </a:txBody>
                  <a:tcPr anchor="ctr"/>
                </a:tc>
                <a:tc>
                  <a:txBody>
                    <a:bodyPr/>
                    <a:lstStyle/>
                    <a:p>
                      <a:pPr algn="ctr" latinLnBrk="1"/>
                      <a:r>
                        <a:rPr lang="en-US" altLang="ko-KR" sz="700" dirty="0" smtClean="0">
                          <a:solidFill>
                            <a:schemeClr val="tx1"/>
                          </a:solidFill>
                        </a:rPr>
                        <a:t>Hotel</a:t>
                      </a:r>
                      <a:r>
                        <a:rPr lang="en-US" altLang="ko-KR" sz="700" baseline="0" dirty="0" smtClean="0">
                          <a:solidFill>
                            <a:schemeClr val="tx1"/>
                          </a:solidFill>
                        </a:rPr>
                        <a:t> Buffet</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Hotel</a:t>
                      </a:r>
                      <a:r>
                        <a:rPr lang="en-US" altLang="ko-KR" sz="700" baseline="0" dirty="0" smtClean="0">
                          <a:solidFill>
                            <a:schemeClr val="tx1"/>
                          </a:solidFill>
                        </a:rPr>
                        <a:t> Buffet</a:t>
                      </a:r>
                      <a:endParaRPr lang="ko-KR" altLang="en-US" sz="700" dirty="0" smtClean="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Hotel Buffet</a:t>
                      </a:r>
                      <a:endParaRPr lang="ko-KR" altLang="en-US" sz="700" dirty="0" smtClean="0">
                        <a:solidFill>
                          <a:schemeClr val="tx1"/>
                        </a:solidFill>
                      </a:endParaRPr>
                    </a:p>
                  </a:txBody>
                  <a:tcPr anchor="ctr"/>
                </a:tc>
              </a:tr>
              <a:tr h="188855">
                <a:tc vMerge="1">
                  <a:txBody>
                    <a:bodyPr/>
                    <a:lstStyle/>
                    <a:p>
                      <a:pPr latinLnBrk="1"/>
                      <a:endParaRPr lang="ko-KR" altLang="en-US"/>
                    </a:p>
                  </a:txBody>
                  <a:tcPr/>
                </a:tc>
                <a:tc>
                  <a:txBody>
                    <a:bodyPr/>
                    <a:lstStyle/>
                    <a:p>
                      <a:pPr algn="ctr" latinLnBrk="1"/>
                      <a:r>
                        <a:rPr lang="en-US" altLang="ko-KR" sz="700" dirty="0" smtClean="0">
                          <a:solidFill>
                            <a:schemeClr val="tx1"/>
                          </a:solidFill>
                        </a:rPr>
                        <a:t>Venue</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Club Lounge (28F)</a:t>
                      </a:r>
                      <a:endParaRPr lang="ko-KR" altLang="en-US" sz="700" dirty="0" smtClean="0">
                        <a:solidFill>
                          <a:schemeClr val="tx1"/>
                        </a:solidFill>
                      </a:endParaRPr>
                    </a:p>
                  </a:txBody>
                  <a:tcPr anchor="ctr"/>
                </a:tc>
                <a:tc>
                  <a:txBody>
                    <a:bodyPr/>
                    <a:lstStyle/>
                    <a:p>
                      <a:pPr algn="ctr" latinLnBrk="1"/>
                      <a:r>
                        <a:rPr lang="en-US" altLang="ko-KR" sz="700" dirty="0" smtClean="0">
                          <a:solidFill>
                            <a:schemeClr val="tx1"/>
                          </a:solidFill>
                        </a:rPr>
                        <a:t>Club Lounge (28F)</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Club Lounge (28F)</a:t>
                      </a:r>
                      <a:endParaRPr lang="ko-KR" altLang="en-US" sz="700" dirty="0" smtClean="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Club Lounge (28F)</a:t>
                      </a:r>
                      <a:endParaRPr lang="ko-KR" altLang="en-US" sz="700" dirty="0" smtClean="0">
                        <a:solidFill>
                          <a:schemeClr val="tx1"/>
                        </a:solidFill>
                      </a:endParaRPr>
                    </a:p>
                  </a:txBody>
                  <a:tcPr anchor="ctr"/>
                </a:tc>
              </a:tr>
              <a:tr h="188855">
                <a:tc rowSpan="2">
                  <a:txBody>
                    <a:bodyPr/>
                    <a:lstStyle/>
                    <a:p>
                      <a:pPr algn="ctr" latinLnBrk="1"/>
                      <a:r>
                        <a:rPr lang="en-US" altLang="ko-KR" sz="700" dirty="0" smtClean="0">
                          <a:solidFill>
                            <a:schemeClr val="tx1"/>
                          </a:solidFill>
                        </a:rPr>
                        <a:t>Lunch</a:t>
                      </a:r>
                    </a:p>
                    <a:p>
                      <a:pPr algn="ctr" latinLnBrk="1"/>
                      <a:r>
                        <a:rPr lang="en-US" altLang="ko-KR" sz="600" dirty="0" smtClean="0">
                          <a:solidFill>
                            <a:schemeClr val="tx1"/>
                          </a:solidFill>
                        </a:rPr>
                        <a:t>(12:00~13:00)</a:t>
                      </a:r>
                      <a:endParaRPr lang="ko-KR" altLang="en-US" sz="600" dirty="0">
                        <a:solidFill>
                          <a:schemeClr val="tx1"/>
                        </a:solidFill>
                      </a:endParaRPr>
                    </a:p>
                  </a:txBody>
                  <a:tcPr anchor="ctr"/>
                </a:tc>
                <a:tc>
                  <a:txBody>
                    <a:bodyPr/>
                    <a:lstStyle/>
                    <a:p>
                      <a:pPr algn="ctr" latinLnBrk="1"/>
                      <a:r>
                        <a:rPr lang="en-US" altLang="ko-KR" sz="700" dirty="0" smtClean="0">
                          <a:solidFill>
                            <a:schemeClr val="tx1"/>
                          </a:solidFill>
                        </a:rPr>
                        <a:t>Style</a:t>
                      </a:r>
                      <a:endParaRPr lang="ko-KR" altLang="en-US" sz="700" dirty="0">
                        <a:solidFill>
                          <a:schemeClr val="tx1"/>
                        </a:solidFill>
                      </a:endParaRPr>
                    </a:p>
                  </a:txBody>
                  <a:tcPr anchor="ctr"/>
                </a:tc>
                <a:tc>
                  <a:txBody>
                    <a:bodyPr/>
                    <a:lstStyle/>
                    <a:p>
                      <a:pPr algn="ctr" latinLnBrk="1"/>
                      <a:r>
                        <a:rPr lang="en-US" altLang="ko-KR" sz="700" dirty="0" smtClean="0">
                          <a:solidFill>
                            <a:schemeClr val="tx1"/>
                          </a:solidFill>
                        </a:rPr>
                        <a:t>Western Food</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aseline="0" dirty="0" smtClean="0">
                          <a:solidFill>
                            <a:schemeClr val="tx1"/>
                          </a:solidFill>
                        </a:rPr>
                        <a:t>Buffet</a:t>
                      </a:r>
                      <a:endParaRPr lang="ko-KR" altLang="en-US" sz="700" dirty="0">
                        <a:solidFill>
                          <a:schemeClr val="tx1"/>
                        </a:solidFill>
                      </a:endParaRPr>
                    </a:p>
                  </a:txBody>
                  <a:tcPr anchor="ctr"/>
                </a:tc>
                <a:tc rowSpan="4">
                  <a:txBody>
                    <a:bodyPr/>
                    <a:lstStyle/>
                    <a:p>
                      <a:pPr algn="ctr" latinLnBrk="1"/>
                      <a:r>
                        <a:rPr lang="en-US" altLang="ko-KR" sz="700" dirty="0" smtClean="0">
                          <a:solidFill>
                            <a:schemeClr val="tx1"/>
                          </a:solidFill>
                        </a:rPr>
                        <a:t>Included in site tour</a:t>
                      </a:r>
                      <a:endParaRPr lang="ko-KR" altLang="en-US" sz="700" dirty="0">
                        <a:solidFill>
                          <a:schemeClr val="tx1"/>
                        </a:solidFill>
                      </a:endParaRPr>
                    </a:p>
                  </a:txBody>
                  <a:tcPr anchor="ctr"/>
                </a:tc>
                <a:tc rowSpan="4">
                  <a:txBody>
                    <a:bodyPr/>
                    <a:lstStyle/>
                    <a:p>
                      <a:pPr algn="ctr" latinLnBrk="1"/>
                      <a:endParaRPr lang="ko-KR" altLang="en-US" sz="700" dirty="0">
                        <a:solidFill>
                          <a:schemeClr val="tx1"/>
                        </a:solidFill>
                      </a:endParaRPr>
                    </a:p>
                  </a:txBody>
                  <a:tcPr anchor="ctr"/>
                </a:tc>
              </a:tr>
              <a:tr h="196805">
                <a:tc vMerge="1">
                  <a:txBody>
                    <a:bodyPr/>
                    <a:lstStyle/>
                    <a:p>
                      <a:pPr latinLnBrk="1"/>
                      <a:endParaRPr lang="ko-KR" altLang="en-US"/>
                    </a:p>
                  </a:txBody>
                  <a:tcPr/>
                </a:tc>
                <a:tc>
                  <a:txBody>
                    <a:bodyPr/>
                    <a:lstStyle/>
                    <a:p>
                      <a:pPr algn="ctr" latinLnBrk="1"/>
                      <a:r>
                        <a:rPr lang="en-US" altLang="ko-KR" sz="700" dirty="0" smtClean="0">
                          <a:solidFill>
                            <a:schemeClr val="tx1"/>
                          </a:solidFill>
                        </a:rPr>
                        <a:t>Venue</a:t>
                      </a:r>
                      <a:endParaRPr lang="ko-KR" altLang="en-US" sz="700" dirty="0">
                        <a:solidFill>
                          <a:schemeClr val="tx1"/>
                        </a:solidFill>
                      </a:endParaRPr>
                    </a:p>
                  </a:txBody>
                  <a:tcPr anchor="ctr"/>
                </a:tc>
                <a:tc>
                  <a:txBody>
                    <a:bodyPr/>
                    <a:lstStyle/>
                    <a:p>
                      <a:pPr algn="ctr" latinLnBrk="1"/>
                      <a:r>
                        <a:rPr lang="en-US" altLang="ko-KR" sz="700" dirty="0" smtClean="0">
                          <a:solidFill>
                            <a:schemeClr val="tx1"/>
                          </a:solidFill>
                        </a:rPr>
                        <a:t>Emerald Room (3F)</a:t>
                      </a:r>
                      <a:endParaRPr lang="ko-KR" altLang="en-US" sz="700" dirty="0">
                        <a:solidFill>
                          <a:schemeClr val="tx1"/>
                        </a:solidFill>
                      </a:endParaRPr>
                    </a:p>
                  </a:txBody>
                  <a:tcPr anchor="ctr"/>
                </a:tc>
                <a:tc>
                  <a:txBody>
                    <a:bodyPr/>
                    <a:lstStyle/>
                    <a:p>
                      <a:pPr latinLnBrk="1"/>
                      <a:r>
                        <a:rPr lang="en-US" altLang="ko-KR" sz="700" baseline="0" dirty="0" smtClean="0">
                          <a:solidFill>
                            <a:schemeClr val="tx1"/>
                          </a:solidFill>
                        </a:rPr>
                        <a:t>Sapphire Ballroom (B1)</a:t>
                      </a:r>
                      <a:endParaRPr lang="ko-KR" altLang="en-US" sz="700" dirty="0">
                        <a:solidFill>
                          <a:schemeClr val="tx1"/>
                        </a:solidFill>
                      </a:endParaRPr>
                    </a:p>
                  </a:txBody>
                  <a:tcPr anchor="ctr"/>
                </a:tc>
                <a:tc vMerge="1">
                  <a:txBody>
                    <a:bodyPr/>
                    <a:lstStyle/>
                    <a:p>
                      <a:pPr latinLnBrk="1"/>
                      <a:endParaRPr lang="ko-KR" altLang="en-US" sz="800" dirty="0">
                        <a:solidFill>
                          <a:schemeClr val="tx1"/>
                        </a:solidFill>
                      </a:endParaRPr>
                    </a:p>
                  </a:txBody>
                  <a:tcPr anchor="ctr"/>
                </a:tc>
                <a:tc vMerge="1">
                  <a:txBody>
                    <a:bodyPr/>
                    <a:lstStyle/>
                    <a:p>
                      <a:pPr latinLnBrk="1"/>
                      <a:endParaRPr lang="ko-KR" altLang="en-US"/>
                    </a:p>
                  </a:txBody>
                  <a:tcPr/>
                </a:tc>
              </a:tr>
              <a:tr h="188855">
                <a:tc rowSpan="2">
                  <a:txBody>
                    <a:bodyPr/>
                    <a:lstStyle/>
                    <a:p>
                      <a:pPr algn="ctr" latinLnBrk="1"/>
                      <a:r>
                        <a:rPr lang="en-US" altLang="ko-KR" sz="700" dirty="0" smtClean="0">
                          <a:solidFill>
                            <a:schemeClr val="tx1"/>
                          </a:solidFill>
                        </a:rPr>
                        <a:t>Dinner</a:t>
                      </a:r>
                    </a:p>
                  </a:txBody>
                  <a:tcPr anchor="ctr"/>
                </a:tc>
                <a:tc>
                  <a:txBody>
                    <a:bodyPr/>
                    <a:lstStyle/>
                    <a:p>
                      <a:pPr algn="ctr" latinLnBrk="1"/>
                      <a:r>
                        <a:rPr lang="en-US" altLang="ko-KR" sz="700" dirty="0" smtClean="0">
                          <a:solidFill>
                            <a:schemeClr val="tx1"/>
                          </a:solidFill>
                        </a:rPr>
                        <a:t>Style</a:t>
                      </a:r>
                      <a:endParaRPr lang="ko-KR" altLang="en-US" sz="700" dirty="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Korean Food</a:t>
                      </a:r>
                      <a:endParaRPr lang="ko-KR" altLang="en-US" sz="700" dirty="0" smtClean="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aseline="0" dirty="0" smtClean="0">
                          <a:solidFill>
                            <a:schemeClr val="tx1"/>
                          </a:solidFill>
                        </a:rPr>
                        <a:t>Buffet</a:t>
                      </a:r>
                      <a:endParaRPr lang="ko-KR" altLang="en-US" sz="700" dirty="0" smtClean="0">
                        <a:solidFill>
                          <a:schemeClr val="tx1"/>
                        </a:solidFill>
                      </a:endParaRPr>
                    </a:p>
                  </a:txBody>
                  <a:tcPr anchor="ctr"/>
                </a:tc>
                <a:tc vMerge="1">
                  <a:txBody>
                    <a:bodyPr/>
                    <a:lstStyle/>
                    <a:p>
                      <a:pPr algn="ctr" latinLnBrk="1"/>
                      <a:endParaRPr lang="ko-KR" altLang="en-US" sz="800" dirty="0">
                        <a:solidFill>
                          <a:schemeClr val="tx1"/>
                        </a:solidFill>
                      </a:endParaRPr>
                    </a:p>
                  </a:txBody>
                  <a:tcPr anchor="ctr"/>
                </a:tc>
                <a:tc vMerge="1">
                  <a:txBody>
                    <a:bodyPr/>
                    <a:lstStyle/>
                    <a:p>
                      <a:pPr latinLnBrk="1"/>
                      <a:endParaRPr lang="ko-KR" altLang="en-US"/>
                    </a:p>
                  </a:txBody>
                  <a:tcPr/>
                </a:tc>
              </a:tr>
              <a:tr h="0">
                <a:tc vMerge="1">
                  <a:txBody>
                    <a:bodyPr/>
                    <a:lstStyle/>
                    <a:p>
                      <a:pPr latinLnBrk="1"/>
                      <a:endParaRPr lang="ko-KR" altLang="en-US"/>
                    </a:p>
                  </a:txBody>
                  <a:tcPr/>
                </a:tc>
                <a:tc>
                  <a:txBody>
                    <a:bodyPr/>
                    <a:lstStyle/>
                    <a:p>
                      <a:pPr algn="ctr" latinLnBrk="1"/>
                      <a:r>
                        <a:rPr lang="en-US" altLang="ko-KR" sz="700" dirty="0" smtClean="0">
                          <a:solidFill>
                            <a:schemeClr val="tx1"/>
                          </a:solidFill>
                        </a:rPr>
                        <a:t>Venue</a:t>
                      </a:r>
                      <a:endParaRPr lang="ko-KR" altLang="en-US" sz="700" dirty="0">
                        <a:solidFill>
                          <a:schemeClr val="tx1"/>
                        </a:solidFill>
                      </a:endParaRPr>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dirty="0" smtClean="0">
                          <a:solidFill>
                            <a:schemeClr val="tx1"/>
                          </a:solidFill>
                        </a:rPr>
                        <a:t>Emerald Room (3F)</a:t>
                      </a:r>
                      <a:endParaRPr lang="ko-KR" altLang="en-US" sz="700" dirty="0" smtClean="0">
                        <a:solidFill>
                          <a:schemeClr val="tx1"/>
                        </a:solidFill>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700" baseline="0" dirty="0" smtClean="0">
                          <a:solidFill>
                            <a:schemeClr val="tx1"/>
                          </a:solidFill>
                        </a:rPr>
                        <a:t>Sapphire Ballroom (B1)</a:t>
                      </a:r>
                      <a:endParaRPr lang="ko-KR" altLang="en-US" sz="700" dirty="0" smtClean="0">
                        <a:solidFill>
                          <a:schemeClr val="tx1"/>
                        </a:solidFill>
                      </a:endParaRPr>
                    </a:p>
                  </a:txBody>
                  <a:tcPr anchor="ctr"/>
                </a:tc>
                <a:tc vMerge="1">
                  <a:txBody>
                    <a:bodyPr/>
                    <a:lstStyle/>
                    <a:p>
                      <a:pPr latinLnBrk="1"/>
                      <a:endParaRPr lang="ko-KR" altLang="en-US"/>
                    </a:p>
                  </a:txBody>
                  <a:tcPr/>
                </a:tc>
                <a:tc vMerge="1">
                  <a:txBody>
                    <a:bodyPr/>
                    <a:lstStyle/>
                    <a:p>
                      <a:pPr latinLnBrk="1"/>
                      <a:endParaRPr lang="ko-KR" altLang="en-US"/>
                    </a:p>
                  </a:txBody>
                  <a:tcPr/>
                </a:tc>
              </a:tr>
            </a:tbl>
          </a:graphicData>
        </a:graphic>
      </p:graphicFrame>
      <p:sp>
        <p:nvSpPr>
          <p:cNvPr id="26" name="TextBox 25"/>
          <p:cNvSpPr txBox="1"/>
          <p:nvPr/>
        </p:nvSpPr>
        <p:spPr>
          <a:xfrm>
            <a:off x="6400800" y="6455391"/>
            <a:ext cx="5513696" cy="323165"/>
          </a:xfrm>
          <a:prstGeom prst="rect">
            <a:avLst/>
          </a:prstGeom>
          <a:noFill/>
        </p:spPr>
        <p:txBody>
          <a:bodyPr wrap="square" rtlCol="0">
            <a:spAutoFit/>
          </a:bodyPr>
          <a:lstStyle/>
          <a:p>
            <a:r>
              <a:rPr lang="en-US" altLang="ko-KR" sz="750" dirty="0" smtClean="0"/>
              <a:t>*For those who arrive on Nov. 11, please feel free to visit any restaurants in </a:t>
            </a:r>
            <a:r>
              <a:rPr lang="en-US" altLang="ko-KR" sz="750" dirty="0" err="1" smtClean="0"/>
              <a:t>Lotte</a:t>
            </a:r>
            <a:r>
              <a:rPr lang="en-US" altLang="ko-KR" sz="750" dirty="0" smtClean="0"/>
              <a:t> Hotel World; GICC will cover meal expenses for which were ordered by GICC guest room numbers on the 11</a:t>
            </a:r>
            <a:r>
              <a:rPr lang="en-US" altLang="ko-KR" sz="750" baseline="30000" dirty="0" smtClean="0"/>
              <a:t>th</a:t>
            </a:r>
            <a:r>
              <a:rPr lang="en-US" altLang="ko-KR" sz="750" dirty="0" smtClean="0"/>
              <a:t>.  </a:t>
            </a:r>
            <a:endParaRPr lang="ko-KR" altLang="en-US" sz="750" dirty="0"/>
          </a:p>
        </p:txBody>
      </p:sp>
      <p:sp>
        <p:nvSpPr>
          <p:cNvPr id="27" name="TextBox 26"/>
          <p:cNvSpPr txBox="1"/>
          <p:nvPr/>
        </p:nvSpPr>
        <p:spPr>
          <a:xfrm>
            <a:off x="5454502" y="723013"/>
            <a:ext cx="659219" cy="230832"/>
          </a:xfrm>
          <a:prstGeom prst="rect">
            <a:avLst/>
          </a:prstGeom>
          <a:noFill/>
        </p:spPr>
        <p:txBody>
          <a:bodyPr wrap="square" rtlCol="0">
            <a:spAutoFit/>
          </a:bodyPr>
          <a:lstStyle/>
          <a:p>
            <a:r>
              <a:rPr lang="en-US" altLang="ko-KR" sz="900" dirty="0" smtClean="0"/>
              <a:t>9</a:t>
            </a:r>
            <a:endParaRPr lang="ko-KR" altLang="en-US" sz="900" dirty="0"/>
          </a:p>
        </p:txBody>
      </p:sp>
      <p:sp>
        <p:nvSpPr>
          <p:cNvPr id="28" name="TextBox 27"/>
          <p:cNvSpPr txBox="1"/>
          <p:nvPr/>
        </p:nvSpPr>
        <p:spPr>
          <a:xfrm>
            <a:off x="11532781" y="705293"/>
            <a:ext cx="659219" cy="230832"/>
          </a:xfrm>
          <a:prstGeom prst="rect">
            <a:avLst/>
          </a:prstGeom>
          <a:noFill/>
        </p:spPr>
        <p:txBody>
          <a:bodyPr wrap="square" rtlCol="0">
            <a:spAutoFit/>
          </a:bodyPr>
          <a:lstStyle/>
          <a:p>
            <a:r>
              <a:rPr lang="en-US" altLang="ko-KR" sz="900" dirty="0" smtClean="0"/>
              <a:t>10</a:t>
            </a:r>
          </a:p>
        </p:txBody>
      </p:sp>
    </p:spTree>
    <p:extLst>
      <p:ext uri="{BB962C8B-B14F-4D97-AF65-F5344CB8AC3E}">
        <p14:creationId xmlns="" xmlns:p14="http://schemas.microsoft.com/office/powerpoint/2010/main" val="325890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21" name="TextBox 20"/>
          <p:cNvSpPr txBox="1"/>
          <p:nvPr/>
        </p:nvSpPr>
        <p:spPr>
          <a:xfrm>
            <a:off x="215900" y="727075"/>
            <a:ext cx="5527675" cy="6832640"/>
          </a:xfrm>
          <a:prstGeom prst="rect">
            <a:avLst/>
          </a:prstGeom>
          <a:noFill/>
        </p:spPr>
        <p:txBody>
          <a:bodyPr wrap="square" rtlCol="0">
            <a:spAutoFit/>
          </a:bodyPr>
          <a:lstStyle/>
          <a:p>
            <a:r>
              <a:rPr lang="en-US" altLang="ko-KR" sz="1000" b="1" dirty="0" smtClean="0"/>
              <a:t>Check-out</a:t>
            </a:r>
            <a:endParaRPr lang="en-US" altLang="ko-KR" sz="1000" b="1" dirty="0"/>
          </a:p>
          <a:p>
            <a:endParaRPr lang="en-US" altLang="ko-KR" sz="900" dirty="0" smtClean="0"/>
          </a:p>
          <a:p>
            <a:r>
              <a:rPr lang="en-US" altLang="ko-KR" sz="900" dirty="0" smtClean="0"/>
              <a:t>When </a:t>
            </a:r>
            <a:r>
              <a:rPr lang="en-US" altLang="ko-KR" sz="900" dirty="0"/>
              <a:t>checking out, please take boarding pass for Airport Limousine Bus at </a:t>
            </a:r>
            <a:r>
              <a:rPr lang="en-US" altLang="ko-KR" sz="900" dirty="0" smtClean="0"/>
              <a:t>the </a:t>
            </a:r>
            <a:r>
              <a:rPr lang="en-US" altLang="ko-KR" sz="900" dirty="0" err="1" smtClean="0"/>
              <a:t>Lotte</a:t>
            </a:r>
            <a:r>
              <a:rPr lang="en-US" altLang="ko-KR" sz="900" dirty="0" smtClean="0"/>
              <a:t> </a:t>
            </a:r>
            <a:r>
              <a:rPr lang="en-US" altLang="ko-KR" sz="900" dirty="0"/>
              <a:t>Hotel </a:t>
            </a:r>
            <a:r>
              <a:rPr lang="en-US" altLang="ko-KR" sz="900" dirty="0" smtClean="0"/>
              <a:t>World front </a:t>
            </a:r>
            <a:r>
              <a:rPr lang="en-US" altLang="ko-KR" sz="900" dirty="0"/>
              <a:t>desk on 28 Floor</a:t>
            </a:r>
            <a:r>
              <a:rPr lang="en-US" altLang="ko-KR" sz="900" dirty="0" smtClean="0"/>
              <a:t>. Also, please leave the questionnaire in your room when checking out.</a:t>
            </a:r>
          </a:p>
          <a:p>
            <a:endParaRPr lang="en-US" altLang="ko-KR" sz="900" b="1" dirty="0" smtClean="0"/>
          </a:p>
          <a:p>
            <a:r>
              <a:rPr lang="en-US" altLang="ko-KR" sz="900" b="1" dirty="0" smtClean="0"/>
              <a:t>Other Information</a:t>
            </a:r>
            <a:endParaRPr lang="en-US" altLang="ko-KR" sz="1000" b="1" dirty="0" smtClean="0"/>
          </a:p>
          <a:p>
            <a:endParaRPr lang="en-US" altLang="ko-KR" sz="1000" b="1" dirty="0"/>
          </a:p>
          <a:p>
            <a:r>
              <a:rPr lang="en-US" altLang="ko-KR" sz="900" b="1" dirty="0" smtClean="0"/>
              <a:t>To call a Taxi</a:t>
            </a:r>
          </a:p>
          <a:p>
            <a:endParaRPr lang="en-US" altLang="ko-KR" sz="900" dirty="0"/>
          </a:p>
          <a:p>
            <a:r>
              <a:rPr lang="en-US" altLang="ko-KR" sz="900" dirty="0" smtClean="0"/>
              <a:t>To take a taxi for your own personal schedule, please come and ask for a call taxi at the Concierge desk</a:t>
            </a:r>
          </a:p>
          <a:p>
            <a:endParaRPr lang="en-US" altLang="ko-KR" sz="900" dirty="0"/>
          </a:p>
          <a:p>
            <a:pPr latinLnBrk="0"/>
            <a:r>
              <a:rPr lang="en-US" altLang="ko-KR" sz="900" b="1" dirty="0" smtClean="0"/>
              <a:t>Shopping &amp; </a:t>
            </a:r>
            <a:r>
              <a:rPr lang="ko-KR" altLang="en-US" sz="900" b="1" dirty="0" err="1" smtClean="0"/>
              <a:t>어드벤쳐</a:t>
            </a:r>
            <a:r>
              <a:rPr lang="en-US" altLang="ko-KR" sz="900" b="1" dirty="0" smtClean="0"/>
              <a:t> Information</a:t>
            </a:r>
          </a:p>
          <a:p>
            <a:pPr latinLnBrk="0"/>
            <a:endParaRPr lang="en-US" altLang="ko-KR" sz="1000" b="1" dirty="0" smtClean="0"/>
          </a:p>
          <a:p>
            <a:pPr latinLnBrk="0"/>
            <a:r>
              <a:rPr lang="en-US" altLang="ko-KR" sz="900" dirty="0" err="1" smtClean="0"/>
              <a:t>Lotte</a:t>
            </a:r>
            <a:r>
              <a:rPr lang="en-US" altLang="ko-KR" sz="900" dirty="0" smtClean="0"/>
              <a:t> Hotel is located near</a:t>
            </a:r>
            <a:r>
              <a:rPr lang="ko-KR" altLang="en-US" sz="900" dirty="0" smtClean="0"/>
              <a:t> </a:t>
            </a:r>
            <a:r>
              <a:rPr lang="en-US" altLang="ko-KR" sz="900" dirty="0" err="1" smtClean="0"/>
              <a:t>Lotte</a:t>
            </a:r>
            <a:r>
              <a:rPr lang="en-US" altLang="ko-KR" sz="900" dirty="0" smtClean="0"/>
              <a:t> Department Store, </a:t>
            </a:r>
            <a:r>
              <a:rPr lang="en-US" altLang="ko-KR" sz="900" dirty="0" err="1" smtClean="0"/>
              <a:t>Lotte</a:t>
            </a:r>
            <a:r>
              <a:rPr lang="en-US" altLang="ko-KR" sz="900" dirty="0" smtClean="0"/>
              <a:t> Duty Free (10F), </a:t>
            </a:r>
            <a:r>
              <a:rPr lang="en-US" altLang="ko-KR" sz="900" dirty="0" err="1" smtClean="0"/>
              <a:t>Lotte</a:t>
            </a:r>
            <a:r>
              <a:rPr lang="en-US" altLang="ko-KR" sz="900" dirty="0" smtClean="0"/>
              <a:t> World.</a:t>
            </a:r>
            <a:endParaRPr lang="en-US" altLang="ko-KR" sz="1000" b="1" dirty="0" smtClean="0"/>
          </a:p>
          <a:p>
            <a:pPr latinLnBrk="0"/>
            <a:endParaRPr lang="en-US" altLang="ko-KR" sz="1000" b="1" dirty="0" smtClean="0"/>
          </a:p>
          <a:p>
            <a:pPr latinLnBrk="0"/>
            <a:endParaRPr lang="en-US" altLang="ko-KR" sz="1000" b="1" dirty="0" smtClean="0"/>
          </a:p>
          <a:p>
            <a:pPr latinLnBrk="0"/>
            <a:endParaRPr lang="en-US" altLang="ko-KR" sz="1000" b="1" dirty="0"/>
          </a:p>
          <a:p>
            <a:pPr latinLnBrk="0"/>
            <a:endParaRPr lang="en-US" altLang="ko-KR" sz="1000" b="1" dirty="0" smtClean="0"/>
          </a:p>
          <a:p>
            <a:pPr latinLnBrk="0"/>
            <a:endParaRPr lang="en-US" altLang="ko-KR" sz="1000" b="1" dirty="0"/>
          </a:p>
          <a:p>
            <a:pPr latinLnBrk="0"/>
            <a:endParaRPr lang="en-US" altLang="ko-KR" sz="1000" b="1" dirty="0" smtClean="0"/>
          </a:p>
          <a:p>
            <a:pPr latinLnBrk="0"/>
            <a:endParaRPr lang="en-US" altLang="ko-KR" sz="1000" b="1" dirty="0"/>
          </a:p>
          <a:p>
            <a:pPr latinLnBrk="0"/>
            <a:endParaRPr lang="en-US" altLang="ko-KR" sz="1000" b="1" dirty="0" smtClean="0"/>
          </a:p>
          <a:p>
            <a:pPr latinLnBrk="0"/>
            <a:endParaRPr lang="en-US" altLang="ko-KR" sz="1000" b="1" dirty="0" smtClean="0"/>
          </a:p>
          <a:p>
            <a:pPr latinLnBrk="0"/>
            <a:endParaRPr lang="en-US" altLang="ko-KR" sz="900" b="1" dirty="0" smtClean="0"/>
          </a:p>
          <a:p>
            <a:pPr latinLnBrk="0"/>
            <a:r>
              <a:rPr lang="en-US" altLang="ko-KR" sz="900" b="1" dirty="0" smtClean="0"/>
              <a:t>Tourist Information</a:t>
            </a:r>
          </a:p>
          <a:p>
            <a:pPr latinLnBrk="0"/>
            <a:endParaRPr lang="ko-KR" altLang="ko-KR" sz="1000" dirty="0" smtClean="0"/>
          </a:p>
          <a:p>
            <a:pPr latinLnBrk="0"/>
            <a:r>
              <a:rPr lang="en-US" altLang="ko-KR" sz="900" dirty="0" smtClean="0"/>
              <a:t>For Tourist information, sightseeing and attractions, please visit the website at ;</a:t>
            </a:r>
          </a:p>
          <a:p>
            <a:pPr latinLnBrk="0"/>
            <a:endParaRPr lang="ko-KR" altLang="ko-KR" sz="900" dirty="0" smtClean="0"/>
          </a:p>
          <a:p>
            <a:endParaRPr lang="en-US" altLang="ko-KR" sz="900" dirty="0" smtClean="0"/>
          </a:p>
          <a:p>
            <a:endParaRPr lang="en-US" altLang="ko-KR" sz="1000" b="1" dirty="0"/>
          </a:p>
          <a:p>
            <a:endParaRPr lang="en-US" altLang="ko-KR" sz="1000" b="1" dirty="0" smtClean="0"/>
          </a:p>
          <a:p>
            <a:endParaRPr lang="en-US" altLang="ko-KR" sz="1000" b="1" dirty="0"/>
          </a:p>
          <a:p>
            <a:r>
              <a:rPr lang="en-US" altLang="ko-KR" sz="1000" b="1" dirty="0" smtClean="0"/>
              <a:t>Contact Information</a:t>
            </a:r>
          </a:p>
          <a:p>
            <a:endParaRPr lang="en-US" altLang="ko-KR" sz="1000" b="1" dirty="0" smtClean="0"/>
          </a:p>
          <a:p>
            <a:r>
              <a:rPr lang="en-US" altLang="ko-KR" sz="900" dirty="0" smtClean="0"/>
              <a:t>Please contact any of our staff below when leaving GICC site for your individual plans. </a:t>
            </a:r>
          </a:p>
          <a:p>
            <a:endParaRPr lang="en-US" altLang="ko-KR" sz="900" dirty="0" smtClean="0"/>
          </a:p>
          <a:p>
            <a:r>
              <a:rPr lang="en-US" altLang="ko-KR" sz="800" dirty="0" smtClean="0"/>
              <a:t>Hotel : </a:t>
            </a:r>
            <a:r>
              <a:rPr lang="en-US" altLang="ko-KR" sz="800" dirty="0" err="1" smtClean="0"/>
              <a:t>Mi-Hyeon</a:t>
            </a:r>
            <a:r>
              <a:rPr lang="en-US" altLang="ko-KR" sz="800" dirty="0" smtClean="0"/>
              <a:t> </a:t>
            </a:r>
            <a:r>
              <a:rPr lang="en-US" altLang="ko-KR" sz="800" dirty="0" err="1" smtClean="0"/>
              <a:t>Ahn</a:t>
            </a:r>
            <a:r>
              <a:rPr lang="en-US" altLang="ko-KR" sz="800" dirty="0" smtClean="0"/>
              <a:t>/ </a:t>
            </a:r>
            <a:r>
              <a:rPr lang="en-US" altLang="ko-KR" sz="800" dirty="0"/>
              <a:t>+82-2-411-7547</a:t>
            </a:r>
            <a:endParaRPr lang="ko-KR" altLang="en-US" sz="800" dirty="0"/>
          </a:p>
          <a:p>
            <a:r>
              <a:rPr lang="en-US" altLang="ko-KR" sz="800" dirty="0" smtClean="0"/>
              <a:t>Emergency </a:t>
            </a:r>
            <a:r>
              <a:rPr lang="en-US" altLang="ko-KR" sz="800" dirty="0"/>
              <a:t>: Jessica </a:t>
            </a:r>
            <a:r>
              <a:rPr lang="en-US" altLang="ko-KR" sz="800" dirty="0" smtClean="0"/>
              <a:t>Jo/ </a:t>
            </a:r>
            <a:r>
              <a:rPr lang="en-US" altLang="ko-KR" sz="800" dirty="0"/>
              <a:t>+</a:t>
            </a:r>
            <a:r>
              <a:rPr lang="en-US" altLang="ko-KR" sz="800" dirty="0" smtClean="0"/>
              <a:t>82-10-9677-9865</a:t>
            </a:r>
          </a:p>
          <a:p>
            <a:r>
              <a:rPr lang="en-US" altLang="ko-KR" sz="800" dirty="0" smtClean="0"/>
              <a:t>Travel Agency : +82-2-771-7100</a:t>
            </a:r>
          </a:p>
          <a:p>
            <a:r>
              <a:rPr lang="en-US" altLang="ko-KR" sz="800" dirty="0" smtClean="0"/>
              <a:t>ICAK: Sung-Jin Kim 010-6620-5995 </a:t>
            </a:r>
          </a:p>
          <a:p>
            <a:r>
              <a:rPr lang="en-US" altLang="ko-KR" sz="800" dirty="0" smtClean="0"/>
              <a:t>        </a:t>
            </a:r>
            <a:r>
              <a:rPr lang="en-US" altLang="ko-KR" sz="800" dirty="0" err="1" smtClean="0"/>
              <a:t>Jeongjin</a:t>
            </a:r>
            <a:r>
              <a:rPr lang="en-US" altLang="ko-KR" sz="800" dirty="0" smtClean="0"/>
              <a:t> Oh/ +82-10-4087-5433</a:t>
            </a:r>
          </a:p>
          <a:p>
            <a:endParaRPr lang="en-US" altLang="ko-KR" sz="900" dirty="0" smtClean="0"/>
          </a:p>
          <a:p>
            <a:endParaRPr lang="en-US" altLang="ko-KR" sz="900" dirty="0" smtClean="0"/>
          </a:p>
          <a:p>
            <a:endParaRPr lang="en-US" altLang="ko-KR" sz="900" dirty="0" smtClean="0"/>
          </a:p>
          <a:p>
            <a:endParaRPr lang="en-US" altLang="ko-KR" sz="1000" dirty="0"/>
          </a:p>
        </p:txBody>
      </p:sp>
      <p:sp>
        <p:nvSpPr>
          <p:cNvPr id="17" name="TextBox 16"/>
          <p:cNvSpPr txBox="1"/>
          <p:nvPr/>
        </p:nvSpPr>
        <p:spPr>
          <a:xfrm>
            <a:off x="6496050" y="907428"/>
            <a:ext cx="5419725" cy="1477328"/>
          </a:xfrm>
          <a:prstGeom prst="rect">
            <a:avLst/>
          </a:prstGeom>
          <a:noFill/>
        </p:spPr>
        <p:txBody>
          <a:bodyPr wrap="square" rtlCol="0">
            <a:spAutoFit/>
          </a:bodyPr>
          <a:lstStyle/>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a:p>
            <a:endParaRPr lang="en-US" altLang="ko-KR" sz="1000" dirty="0" smtClean="0"/>
          </a:p>
          <a:p>
            <a:endParaRPr lang="en-US" altLang="ko-KR" sz="1000" dirty="0"/>
          </a:p>
        </p:txBody>
      </p:sp>
      <p:sp>
        <p:nvSpPr>
          <p:cNvPr id="22" name="TextBox 21"/>
          <p:cNvSpPr txBox="1"/>
          <p:nvPr/>
        </p:nvSpPr>
        <p:spPr>
          <a:xfrm>
            <a:off x="6248400" y="676275"/>
            <a:ext cx="5419725" cy="2723823"/>
          </a:xfrm>
          <a:prstGeom prst="rect">
            <a:avLst/>
          </a:prstGeom>
          <a:noFill/>
        </p:spPr>
        <p:txBody>
          <a:bodyPr wrap="square" rtlCol="0">
            <a:spAutoFit/>
          </a:bodyPr>
          <a:lstStyle/>
          <a:p>
            <a:r>
              <a:rPr lang="en-US" altLang="ko-KR" sz="1000" b="1" dirty="0" smtClean="0"/>
              <a:t>List of Restaurants near </a:t>
            </a:r>
            <a:r>
              <a:rPr lang="en-US" altLang="ko-KR" sz="1000" b="1" dirty="0" err="1" smtClean="0"/>
              <a:t>Lotte</a:t>
            </a:r>
            <a:r>
              <a:rPr lang="en-US" altLang="ko-KR" sz="1000" b="1" dirty="0" smtClean="0"/>
              <a:t> Hotel World</a:t>
            </a:r>
          </a:p>
          <a:p>
            <a:endParaRPr lang="en-US" altLang="ko-KR" sz="1000" b="1" dirty="0"/>
          </a:p>
          <a:p>
            <a:endParaRPr lang="en-US" altLang="ko-KR" sz="1000" b="1" dirty="0" smtClean="0"/>
          </a:p>
          <a:p>
            <a:endParaRPr lang="en-US" altLang="ko-KR" sz="1000" b="1" dirty="0" smtClean="0"/>
          </a:p>
          <a:p>
            <a:endParaRPr lang="en-US" altLang="ko-KR" sz="1000" b="1" dirty="0"/>
          </a:p>
          <a:p>
            <a:pPr latinLnBrk="0"/>
            <a:endParaRPr lang="en-US" altLang="ko-KR" sz="1000" b="1" dirty="0" smtClean="0"/>
          </a:p>
          <a:p>
            <a:pPr latinLnBrk="0"/>
            <a:endParaRPr lang="en-US" altLang="ko-KR" sz="1000" b="1" dirty="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900" dirty="0" smtClean="0"/>
          </a:p>
          <a:p>
            <a:endParaRPr lang="en-US" altLang="ko-KR" sz="900" dirty="0"/>
          </a:p>
          <a:p>
            <a:endParaRPr lang="en-US" altLang="ko-KR" sz="1000" dirty="0" smtClean="0"/>
          </a:p>
          <a:p>
            <a:endParaRPr lang="en-US" altLang="ko-KR" sz="1000" dirty="0"/>
          </a:p>
        </p:txBody>
      </p:sp>
      <p:graphicFrame>
        <p:nvGraphicFramePr>
          <p:cNvPr id="2" name="표 1"/>
          <p:cNvGraphicFramePr>
            <a:graphicFrameLocks noGrp="1"/>
          </p:cNvGraphicFramePr>
          <p:nvPr>
            <p:extLst/>
          </p:nvPr>
        </p:nvGraphicFramePr>
        <p:xfrm>
          <a:off x="6313336" y="1036925"/>
          <a:ext cx="5693656" cy="2525630"/>
        </p:xfrm>
        <a:graphic>
          <a:graphicData uri="http://schemas.openxmlformats.org/drawingml/2006/table">
            <a:tbl>
              <a:tblPr firstRow="1" bandRow="1">
                <a:tableStyleId>{5C22544A-7EE6-4342-B048-85BDC9FD1C3A}</a:tableStyleId>
              </a:tblPr>
              <a:tblGrid>
                <a:gridCol w="992339"/>
                <a:gridCol w="771525"/>
                <a:gridCol w="1885950"/>
                <a:gridCol w="1162050"/>
                <a:gridCol w="881792"/>
              </a:tblGrid>
              <a:tr h="357880">
                <a:tc>
                  <a:txBody>
                    <a:bodyPr/>
                    <a:lstStyle/>
                    <a:p>
                      <a:pPr algn="ctr" latinLnBrk="1"/>
                      <a:r>
                        <a:rPr lang="en-US" altLang="ko-KR" sz="900" dirty="0" smtClean="0">
                          <a:solidFill>
                            <a:schemeClr val="tx1"/>
                          </a:solidFill>
                        </a:rPr>
                        <a:t>Name</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Type</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Location</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Contact No.</a:t>
                      </a:r>
                      <a:endParaRPr lang="ko-KR" altLang="en-US" sz="900" dirty="0">
                        <a:solidFill>
                          <a:schemeClr val="tx1"/>
                        </a:solidFill>
                      </a:endParaRPr>
                    </a:p>
                  </a:txBody>
                  <a:tcPr anchor="ctr"/>
                </a:tc>
                <a:tc>
                  <a:txBody>
                    <a:bodyPr/>
                    <a:lstStyle/>
                    <a:p>
                      <a:pPr algn="ctr" latinLnBrk="1"/>
                      <a:r>
                        <a:rPr lang="en-US" altLang="ko-KR" sz="900" dirty="0" smtClean="0">
                          <a:solidFill>
                            <a:schemeClr val="tx1"/>
                          </a:solidFill>
                        </a:rPr>
                        <a:t>Open</a:t>
                      </a:r>
                      <a:r>
                        <a:rPr lang="en-US" altLang="ko-KR" sz="900" baseline="0" dirty="0" smtClean="0">
                          <a:solidFill>
                            <a:schemeClr val="tx1"/>
                          </a:solidFill>
                        </a:rPr>
                        <a:t> &amp; close</a:t>
                      </a:r>
                      <a:endParaRPr lang="ko-KR" altLang="en-US" sz="900" dirty="0">
                        <a:solidFill>
                          <a:schemeClr val="tx1"/>
                        </a:solidFill>
                      </a:endParaRPr>
                    </a:p>
                  </a:txBody>
                  <a:tcPr anchor="ctr"/>
                </a:tc>
              </a:tr>
              <a:tr h="357880">
                <a:tc>
                  <a:txBody>
                    <a:bodyPr/>
                    <a:lstStyle/>
                    <a:p>
                      <a:pPr algn="ctr" latinLnBrk="1"/>
                      <a:r>
                        <a:rPr lang="en-US" altLang="ko-KR" sz="900" dirty="0" smtClean="0">
                          <a:solidFill>
                            <a:schemeClr val="tx1"/>
                          </a:solidFill>
                        </a:rPr>
                        <a:t>HANULDAM</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Korean Food</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err="1" smtClean="0">
                          <a:solidFill>
                            <a:schemeClr val="tx1"/>
                          </a:solidFill>
                        </a:rPr>
                        <a:t>ChangDae</a:t>
                      </a:r>
                      <a:r>
                        <a:rPr lang="en-US" altLang="ko-KR" sz="900" baseline="0" dirty="0" smtClean="0">
                          <a:solidFill>
                            <a:schemeClr val="tx1"/>
                          </a:solidFill>
                        </a:rPr>
                        <a:t> Building B1,</a:t>
                      </a:r>
                    </a:p>
                    <a:p>
                      <a:pPr algn="ctr" latinLnBrk="1"/>
                      <a:r>
                        <a:rPr lang="en-US" altLang="ko-KR" sz="900" baseline="0" dirty="0" err="1" smtClean="0">
                          <a:solidFill>
                            <a:schemeClr val="tx1"/>
                          </a:solidFill>
                        </a:rPr>
                        <a:t>Samjeon</a:t>
                      </a:r>
                      <a:r>
                        <a:rPr lang="en-US" altLang="ko-KR" sz="900" baseline="0" dirty="0" smtClean="0">
                          <a:solidFill>
                            <a:schemeClr val="tx1"/>
                          </a:solidFill>
                        </a:rPr>
                        <a:t>-Dong, </a:t>
                      </a:r>
                      <a:r>
                        <a:rPr lang="en-US" altLang="ko-KR" sz="900" baseline="0" dirty="0" err="1" smtClean="0">
                          <a:solidFill>
                            <a:schemeClr val="tx1"/>
                          </a:solidFill>
                        </a:rPr>
                        <a:t>Songpa-Gu</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smtClean="0">
                          <a:solidFill>
                            <a:schemeClr val="tx1"/>
                          </a:solidFill>
                        </a:rPr>
                        <a:t>+82-2-421-6631</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11:30~15:00</a:t>
                      </a:r>
                    </a:p>
                    <a:p>
                      <a:pPr algn="ctr" latinLnBrk="1"/>
                      <a:r>
                        <a:rPr lang="en-US" altLang="ko-KR" sz="900" dirty="0" smtClean="0">
                          <a:solidFill>
                            <a:schemeClr val="tx1"/>
                          </a:solidFill>
                        </a:rPr>
                        <a:t>17:00~22:00</a:t>
                      </a:r>
                      <a:endParaRPr lang="ko-KR" altLang="en-US" sz="900" dirty="0">
                        <a:solidFill>
                          <a:schemeClr val="tx1"/>
                        </a:solidFill>
                      </a:endParaRPr>
                    </a:p>
                  </a:txBody>
                  <a:tcPr anchor="ctr">
                    <a:solidFill>
                      <a:schemeClr val="accent1">
                        <a:lumMod val="20000"/>
                        <a:lumOff val="80000"/>
                      </a:schemeClr>
                    </a:solidFill>
                  </a:tcPr>
                </a:tc>
              </a:tr>
              <a:tr h="357880">
                <a:tc>
                  <a:txBody>
                    <a:bodyPr/>
                    <a:lstStyle/>
                    <a:p>
                      <a:pPr algn="ctr" latinLnBrk="1"/>
                      <a:r>
                        <a:rPr lang="en-US" altLang="ko-KR" sz="900" dirty="0" smtClean="0">
                          <a:solidFill>
                            <a:schemeClr val="tx1"/>
                          </a:solidFill>
                        </a:rPr>
                        <a:t>THE DINING HOSOO</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European Food</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err="1" smtClean="0">
                          <a:solidFill>
                            <a:schemeClr val="tx1"/>
                          </a:solidFill>
                        </a:rPr>
                        <a:t>Jamsil</a:t>
                      </a:r>
                      <a:r>
                        <a:rPr lang="en-US" altLang="ko-KR" sz="900" dirty="0" smtClean="0">
                          <a:solidFill>
                            <a:schemeClr val="tx1"/>
                          </a:solidFill>
                        </a:rPr>
                        <a:t>-Dong 47, </a:t>
                      </a:r>
                      <a:r>
                        <a:rPr lang="en-US" altLang="ko-KR" sz="900" dirty="0" err="1" smtClean="0">
                          <a:solidFill>
                            <a:schemeClr val="tx1"/>
                          </a:solidFill>
                        </a:rPr>
                        <a:t>Songpa-Gu</a:t>
                      </a:r>
                      <a:endParaRPr lang="en-US" altLang="ko-KR" sz="900" dirty="0" smtClean="0">
                        <a:solidFill>
                          <a:schemeClr val="tx1"/>
                        </a:solidFill>
                      </a:endParaRPr>
                    </a:p>
                    <a:p>
                      <a:pPr algn="ctr" latinLnBrk="1"/>
                      <a:r>
                        <a:rPr lang="en-US" altLang="ko-KR" sz="900" dirty="0" smtClean="0">
                          <a:solidFill>
                            <a:schemeClr val="tx1"/>
                          </a:solidFill>
                        </a:rPr>
                        <a:t>(Right in front of </a:t>
                      </a:r>
                      <a:r>
                        <a:rPr lang="en-US" altLang="ko-KR" sz="900" dirty="0" err="1" smtClean="0">
                          <a:solidFill>
                            <a:schemeClr val="tx1"/>
                          </a:solidFill>
                        </a:rPr>
                        <a:t>Lotte</a:t>
                      </a:r>
                      <a:r>
                        <a:rPr lang="en-US" altLang="ko-KR" sz="900" dirty="0" smtClean="0">
                          <a:solidFill>
                            <a:schemeClr val="tx1"/>
                          </a:solidFill>
                        </a:rPr>
                        <a:t> Hotel) </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+82-2-2042-7544</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11:30~23:00</a:t>
                      </a:r>
                      <a:endParaRPr lang="ko-KR" altLang="en-US" sz="900" dirty="0">
                        <a:solidFill>
                          <a:schemeClr val="tx1"/>
                        </a:solidFill>
                      </a:endParaRPr>
                    </a:p>
                  </a:txBody>
                  <a:tcPr anchor="ctr">
                    <a:solidFill>
                      <a:schemeClr val="accent1">
                        <a:lumMod val="20000"/>
                        <a:lumOff val="80000"/>
                      </a:schemeClr>
                    </a:solidFill>
                  </a:tcPr>
                </a:tc>
              </a:tr>
              <a:tr h="357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kern="1200" dirty="0" smtClean="0">
                          <a:solidFill>
                            <a:schemeClr val="dk1"/>
                          </a:solidFill>
                          <a:effectLst/>
                          <a:latin typeface="+mn-lt"/>
                          <a:ea typeface="+mn-ea"/>
                          <a:cs typeface="+mn-cs"/>
                        </a:rPr>
                        <a:t>HO LEE CHOW</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Chinese Food</a:t>
                      </a:r>
                      <a:endParaRPr lang="ko-KR" altLang="en-US" sz="900"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err="1" smtClean="0">
                          <a:solidFill>
                            <a:schemeClr val="tx1"/>
                          </a:solidFill>
                        </a:rPr>
                        <a:t>Jamsil</a:t>
                      </a:r>
                      <a:r>
                        <a:rPr lang="en-US" altLang="ko-KR" sz="900" dirty="0" smtClean="0">
                          <a:solidFill>
                            <a:schemeClr val="tx1"/>
                          </a:solidFill>
                        </a:rPr>
                        <a:t>-Dong 40-1, </a:t>
                      </a:r>
                      <a:r>
                        <a:rPr lang="en-US" altLang="ko-KR" sz="900" dirty="0" err="1" smtClean="0">
                          <a:solidFill>
                            <a:schemeClr val="tx1"/>
                          </a:solidFill>
                        </a:rPr>
                        <a:t>Songpa-Gu</a:t>
                      </a:r>
                      <a:endParaRPr lang="en-US" altLang="ko-KR" sz="900" dirty="0" smtClean="0">
                        <a:solidFill>
                          <a:schemeClr val="tx1"/>
                        </a:solidFill>
                      </a:endParaRPr>
                    </a:p>
                    <a:p>
                      <a:pPr algn="ctr" latinLnBrk="1"/>
                      <a:r>
                        <a:rPr lang="en-US" altLang="ko-KR" sz="900" dirty="0" err="1" smtClean="0">
                          <a:solidFill>
                            <a:schemeClr val="tx1"/>
                          </a:solidFill>
                        </a:rPr>
                        <a:t>Lotte</a:t>
                      </a:r>
                      <a:r>
                        <a:rPr lang="en-US" altLang="ko-KR" sz="900" dirty="0" smtClean="0">
                          <a:solidFill>
                            <a:schemeClr val="tx1"/>
                          </a:solidFill>
                        </a:rPr>
                        <a:t> World 1 Floor</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+82-2-411-0688</a:t>
                      </a:r>
                      <a:endParaRPr lang="ko-KR" altLang="en-US" sz="900"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11:30~10:30</a:t>
                      </a:r>
                      <a:endParaRPr lang="ko-KR" altLang="en-US" sz="900" dirty="0" smtClean="0">
                        <a:solidFill>
                          <a:schemeClr val="tx1"/>
                        </a:solidFill>
                      </a:endParaRPr>
                    </a:p>
                  </a:txBody>
                  <a:tcPr anchor="ctr">
                    <a:solidFill>
                      <a:schemeClr val="accent1">
                        <a:lumMod val="20000"/>
                        <a:lumOff val="80000"/>
                      </a:schemeClr>
                    </a:solidFill>
                  </a:tcPr>
                </a:tc>
              </a:tr>
              <a:tr h="3578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SINSUNSOOSA</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Japanese Food</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err="1" smtClean="0">
                          <a:solidFill>
                            <a:schemeClr val="tx1"/>
                          </a:solidFill>
                        </a:rPr>
                        <a:t>Bangi</a:t>
                      </a:r>
                      <a:r>
                        <a:rPr lang="en-US" altLang="ko-KR" sz="900" dirty="0" smtClean="0">
                          <a:solidFill>
                            <a:schemeClr val="tx1"/>
                          </a:solidFill>
                        </a:rPr>
                        <a:t>-Dong 43-7,</a:t>
                      </a:r>
                      <a:r>
                        <a:rPr lang="en-US" altLang="ko-KR" sz="900" baseline="0" dirty="0" smtClean="0">
                          <a:solidFill>
                            <a:schemeClr val="tx1"/>
                          </a:solidFill>
                        </a:rPr>
                        <a:t> </a:t>
                      </a:r>
                      <a:r>
                        <a:rPr lang="en-US" altLang="ko-KR" sz="900" dirty="0" err="1" smtClean="0">
                          <a:solidFill>
                            <a:schemeClr val="tx1"/>
                          </a:solidFill>
                        </a:rPr>
                        <a:t>Songpa-Gu</a:t>
                      </a:r>
                      <a:r>
                        <a:rPr lang="en-US" altLang="ko-KR" sz="900" dirty="0" smtClean="0">
                          <a:solidFill>
                            <a:schemeClr val="tx1"/>
                          </a:solidFill>
                        </a:rPr>
                        <a:t>,</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+82-2-415-1482</a:t>
                      </a:r>
                      <a:endParaRPr lang="ko-KR" altLang="en-US" sz="900"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11:00~24:00</a:t>
                      </a:r>
                      <a:endParaRPr lang="ko-KR" altLang="en-US" sz="900" dirty="0" smtClean="0">
                        <a:solidFill>
                          <a:schemeClr val="tx1"/>
                        </a:solidFill>
                      </a:endParaRPr>
                    </a:p>
                  </a:txBody>
                  <a:tcPr anchor="ctr">
                    <a:solidFill>
                      <a:schemeClr val="accent1">
                        <a:lumMod val="20000"/>
                        <a:lumOff val="80000"/>
                      </a:schemeClr>
                    </a:solidFill>
                  </a:tcPr>
                </a:tc>
              </a:tr>
              <a:tr h="348415">
                <a:tc>
                  <a:txBody>
                    <a:bodyPr/>
                    <a:lstStyle/>
                    <a:p>
                      <a:pPr algn="ctr" latinLnBrk="1"/>
                      <a:r>
                        <a:rPr lang="en-US" altLang="ko-KR" sz="900" dirty="0" smtClean="0">
                          <a:solidFill>
                            <a:schemeClr val="tx1"/>
                          </a:solidFill>
                        </a:rPr>
                        <a:t>MOS</a:t>
                      </a:r>
                      <a:r>
                        <a:rPr lang="en-US" altLang="ko-KR" sz="900" baseline="0" dirty="0" smtClean="0">
                          <a:solidFill>
                            <a:schemeClr val="tx1"/>
                          </a:solidFill>
                        </a:rPr>
                        <a:t> BURGER</a:t>
                      </a:r>
                      <a:endParaRPr lang="en-US" altLang="ko-KR" sz="900" dirty="0" smtClean="0">
                        <a:solidFill>
                          <a:schemeClr val="tx1"/>
                        </a:solidFill>
                      </a:endParaRPr>
                    </a:p>
                  </a:txBody>
                  <a:tcPr anchor="ctr">
                    <a:solidFill>
                      <a:schemeClr val="accent1">
                        <a:lumMod val="20000"/>
                        <a:lumOff val="80000"/>
                      </a:schemeClr>
                    </a:solidFill>
                  </a:tcPr>
                </a:tc>
                <a:tc rowSpan="2">
                  <a:txBody>
                    <a:bodyPr/>
                    <a:lstStyle/>
                    <a:p>
                      <a:pPr algn="ctr" latinLnBrk="1"/>
                      <a:r>
                        <a:rPr lang="en-US" altLang="ko-KR" sz="900" dirty="0" smtClean="0">
                          <a:solidFill>
                            <a:schemeClr val="tx1"/>
                          </a:solidFill>
                        </a:rPr>
                        <a:t>Fast Food</a:t>
                      </a:r>
                    </a:p>
                  </a:txBody>
                  <a:tcPr anchor="ctr">
                    <a:solidFill>
                      <a:schemeClr val="accent1">
                        <a:lumMod val="20000"/>
                        <a:lumOff val="80000"/>
                      </a:schemeClr>
                    </a:solidFill>
                  </a:tcPr>
                </a:tc>
                <a:tc rowSpan="2">
                  <a:txBody>
                    <a:bodyPr/>
                    <a:lstStyle/>
                    <a:p>
                      <a:pPr algn="ctr" latinLnBrk="1"/>
                      <a:r>
                        <a:rPr lang="en-US" altLang="ko-KR" sz="900" dirty="0" err="1" smtClean="0">
                          <a:solidFill>
                            <a:schemeClr val="tx1"/>
                          </a:solidFill>
                        </a:rPr>
                        <a:t>Jamsil</a:t>
                      </a:r>
                      <a:r>
                        <a:rPr lang="en-US" altLang="ko-KR" sz="900" dirty="0" smtClean="0">
                          <a:solidFill>
                            <a:schemeClr val="tx1"/>
                          </a:solidFill>
                        </a:rPr>
                        <a:t>-Dong 40-1, </a:t>
                      </a:r>
                      <a:r>
                        <a:rPr lang="en-US" altLang="ko-KR" sz="900" dirty="0" err="1" smtClean="0">
                          <a:solidFill>
                            <a:schemeClr val="tx1"/>
                          </a:solidFill>
                        </a:rPr>
                        <a:t>Songpa-Gu</a:t>
                      </a:r>
                      <a:endParaRPr lang="en-US" altLang="ko-KR" sz="900" dirty="0" smtClean="0">
                        <a:solidFill>
                          <a:schemeClr val="tx1"/>
                        </a:solidFill>
                      </a:endParaRPr>
                    </a:p>
                    <a:p>
                      <a:pPr algn="ctr" latinLnBrk="1"/>
                      <a:r>
                        <a:rPr lang="en-US" altLang="ko-KR" sz="900" dirty="0" err="1" smtClean="0">
                          <a:solidFill>
                            <a:schemeClr val="tx1"/>
                          </a:solidFill>
                        </a:rPr>
                        <a:t>Lotte</a:t>
                      </a:r>
                      <a:r>
                        <a:rPr lang="en-US" altLang="ko-KR" sz="900" dirty="0" smtClean="0">
                          <a:solidFill>
                            <a:schemeClr val="tx1"/>
                          </a:solidFill>
                        </a:rPr>
                        <a:t> Department store</a:t>
                      </a:r>
                      <a:r>
                        <a:rPr lang="en-US" altLang="ko-KR" sz="900" baseline="0" dirty="0" smtClean="0">
                          <a:solidFill>
                            <a:schemeClr val="tx1"/>
                          </a:solidFill>
                        </a:rPr>
                        <a:t> B1 Floor</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solidFill>
                            <a:schemeClr val="tx1"/>
                          </a:solidFill>
                        </a:rPr>
                        <a:t>+82-2-2143-1825</a:t>
                      </a:r>
                      <a:endParaRPr lang="ko-KR" altLang="en-US" sz="900" dirty="0">
                        <a:solidFill>
                          <a:schemeClr val="tx1"/>
                        </a:solidFill>
                      </a:endParaRPr>
                    </a:p>
                  </a:txBody>
                  <a:tcPr anchor="ctr">
                    <a:solidFill>
                      <a:schemeClr val="accent1">
                        <a:lumMod val="20000"/>
                        <a:lumOff val="80000"/>
                      </a:schemeClr>
                    </a:solidFill>
                  </a:tcPr>
                </a:tc>
                <a:tc rowSpan="2">
                  <a:txBody>
                    <a:bodyPr/>
                    <a:lstStyle/>
                    <a:p>
                      <a:pPr algn="ctr" latinLnBrk="1"/>
                      <a:r>
                        <a:rPr lang="en-US" altLang="ko-KR" sz="900" dirty="0" smtClean="0">
                          <a:solidFill>
                            <a:schemeClr val="tx1"/>
                          </a:solidFill>
                        </a:rPr>
                        <a:t>10:30~20:00</a:t>
                      </a:r>
                    </a:p>
                  </a:txBody>
                  <a:tcPr anchor="ctr">
                    <a:solidFill>
                      <a:schemeClr val="accent1">
                        <a:lumMod val="20000"/>
                        <a:lumOff val="80000"/>
                      </a:schemeClr>
                    </a:solidFill>
                  </a:tcPr>
                </a:tc>
              </a:tr>
              <a:tr h="34841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rPr>
                        <a:t>TACO</a:t>
                      </a:r>
                      <a:r>
                        <a:rPr lang="en-US" altLang="ko-KR" sz="900" baseline="0" dirty="0" smtClean="0">
                          <a:solidFill>
                            <a:schemeClr val="tx1"/>
                          </a:solidFill>
                        </a:rPr>
                        <a:t> BELL</a:t>
                      </a:r>
                    </a:p>
                  </a:txBody>
                  <a:tcPr anchor="ctr">
                    <a:solidFill>
                      <a:schemeClr val="accent1">
                        <a:lumMod val="20000"/>
                        <a:lumOff val="80000"/>
                      </a:schemeClr>
                    </a:solidFill>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latinLnBrk="1"/>
                      <a:r>
                        <a:rPr lang="en-US" altLang="ko-KR" sz="900" dirty="0" smtClean="0">
                          <a:solidFill>
                            <a:schemeClr val="tx1"/>
                          </a:solidFill>
                        </a:rPr>
                        <a:t>+82-2143-1788</a:t>
                      </a:r>
                      <a:endParaRPr lang="ko-KR" altLang="en-US" sz="900" dirty="0">
                        <a:solidFill>
                          <a:schemeClr val="tx1"/>
                        </a:solidFill>
                      </a:endParaRPr>
                    </a:p>
                  </a:txBody>
                  <a:tcPr anchor="ctr">
                    <a:solidFill>
                      <a:schemeClr val="accent1">
                        <a:lumMod val="20000"/>
                        <a:lumOff val="80000"/>
                      </a:schemeClr>
                    </a:solidFill>
                  </a:tcPr>
                </a:tc>
                <a:tc vMerge="1">
                  <a:txBody>
                    <a:bodyPr/>
                    <a:lstStyle/>
                    <a:p>
                      <a:pPr latinLnBrk="1"/>
                      <a:endParaRPr lang="ko-KR" altLang="en-US"/>
                    </a:p>
                  </a:txBody>
                  <a:tcPr/>
                </a:tc>
              </a:tr>
            </a:tbl>
          </a:graphicData>
        </a:graphic>
      </p:graphicFrame>
      <p:pic>
        <p:nvPicPr>
          <p:cNvPr id="3" name="그림 2"/>
          <p:cNvPicPr>
            <a:picLocks noChangeAspect="1"/>
          </p:cNvPicPr>
          <p:nvPr/>
        </p:nvPicPr>
        <p:blipFill>
          <a:blip r:embed="rId3" cstate="print"/>
          <a:stretch>
            <a:fillRect/>
          </a:stretch>
        </p:blipFill>
        <p:spPr>
          <a:xfrm>
            <a:off x="10395966" y="3687323"/>
            <a:ext cx="1542864" cy="1310779"/>
          </a:xfrm>
          <a:prstGeom prst="rect">
            <a:avLst/>
          </a:prstGeom>
        </p:spPr>
      </p:pic>
      <p:pic>
        <p:nvPicPr>
          <p:cNvPr id="4" name="그림 3"/>
          <p:cNvPicPr>
            <a:picLocks noChangeAspect="1"/>
          </p:cNvPicPr>
          <p:nvPr/>
        </p:nvPicPr>
        <p:blipFill>
          <a:blip r:embed="rId4" cstate="print"/>
          <a:stretch>
            <a:fillRect/>
          </a:stretch>
        </p:blipFill>
        <p:spPr>
          <a:xfrm>
            <a:off x="8481026" y="3698548"/>
            <a:ext cx="1526376" cy="1299554"/>
          </a:xfrm>
          <a:prstGeom prst="rect">
            <a:avLst/>
          </a:prstGeom>
        </p:spPr>
      </p:pic>
      <p:pic>
        <p:nvPicPr>
          <p:cNvPr id="5" name="그림 4"/>
          <p:cNvPicPr>
            <a:picLocks noChangeAspect="1"/>
          </p:cNvPicPr>
          <p:nvPr/>
        </p:nvPicPr>
        <p:blipFill>
          <a:blip r:embed="rId5" cstate="print"/>
          <a:stretch>
            <a:fillRect/>
          </a:stretch>
        </p:blipFill>
        <p:spPr>
          <a:xfrm>
            <a:off x="6496050" y="3698547"/>
            <a:ext cx="1562100" cy="1299555"/>
          </a:xfrm>
          <a:prstGeom prst="rect">
            <a:avLst/>
          </a:prstGeom>
        </p:spPr>
      </p:pic>
      <p:pic>
        <p:nvPicPr>
          <p:cNvPr id="7" name="그림 6"/>
          <p:cNvPicPr>
            <a:picLocks noChangeAspect="1"/>
          </p:cNvPicPr>
          <p:nvPr/>
        </p:nvPicPr>
        <p:blipFill rotWithShape="1">
          <a:blip r:embed="rId6" cstate="print"/>
          <a:srcRect t="14588"/>
          <a:stretch/>
        </p:blipFill>
        <p:spPr>
          <a:xfrm>
            <a:off x="9927448" y="5317650"/>
            <a:ext cx="1488511" cy="1252476"/>
          </a:xfrm>
          <a:prstGeom prst="rect">
            <a:avLst/>
          </a:prstGeom>
        </p:spPr>
      </p:pic>
      <p:pic>
        <p:nvPicPr>
          <p:cNvPr id="23" name="그림 22"/>
          <p:cNvPicPr>
            <a:picLocks noChangeAspect="1"/>
          </p:cNvPicPr>
          <p:nvPr/>
        </p:nvPicPr>
        <p:blipFill>
          <a:blip r:embed="rId7" cstate="print"/>
          <a:stretch>
            <a:fillRect/>
          </a:stretch>
        </p:blipFill>
        <p:spPr>
          <a:xfrm>
            <a:off x="7191375" y="5319071"/>
            <a:ext cx="1562100" cy="1252476"/>
          </a:xfrm>
          <a:prstGeom prst="rect">
            <a:avLst/>
          </a:prstGeom>
        </p:spPr>
      </p:pic>
      <p:sp>
        <p:nvSpPr>
          <p:cNvPr id="24" name="TextBox 23"/>
          <p:cNvSpPr txBox="1"/>
          <p:nvPr/>
        </p:nvSpPr>
        <p:spPr>
          <a:xfrm>
            <a:off x="6517196" y="4998102"/>
            <a:ext cx="1540954" cy="215444"/>
          </a:xfrm>
          <a:prstGeom prst="rect">
            <a:avLst/>
          </a:prstGeom>
          <a:noFill/>
        </p:spPr>
        <p:txBody>
          <a:bodyPr wrap="square" rtlCol="0">
            <a:spAutoFit/>
          </a:bodyPr>
          <a:lstStyle/>
          <a:p>
            <a:r>
              <a:rPr lang="en-US" altLang="ko-KR" sz="800" dirty="0" smtClean="0"/>
              <a:t>HANULDAM – Korean Food</a:t>
            </a:r>
            <a:endParaRPr lang="ko-KR" altLang="en-US" sz="800" dirty="0"/>
          </a:p>
        </p:txBody>
      </p:sp>
      <p:sp>
        <p:nvSpPr>
          <p:cNvPr id="25" name="TextBox 24"/>
          <p:cNvSpPr txBox="1"/>
          <p:nvPr/>
        </p:nvSpPr>
        <p:spPr>
          <a:xfrm>
            <a:off x="8390315" y="4998102"/>
            <a:ext cx="1760029" cy="338554"/>
          </a:xfrm>
          <a:prstGeom prst="rect">
            <a:avLst/>
          </a:prstGeom>
          <a:noFill/>
        </p:spPr>
        <p:txBody>
          <a:bodyPr wrap="square" rtlCol="0">
            <a:spAutoFit/>
          </a:bodyPr>
          <a:lstStyle/>
          <a:p>
            <a:pPr algn="ctr"/>
            <a:r>
              <a:rPr lang="en-US" altLang="ko-KR" sz="800" dirty="0" smtClean="0"/>
              <a:t>THE DINING HOSOO</a:t>
            </a:r>
            <a:endParaRPr lang="ko-KR" altLang="en-US" sz="800" dirty="0"/>
          </a:p>
          <a:p>
            <a:pPr algn="ctr"/>
            <a:r>
              <a:rPr lang="en-US" altLang="ko-KR" sz="800" dirty="0" smtClean="0"/>
              <a:t> – </a:t>
            </a:r>
            <a:r>
              <a:rPr lang="en-US" altLang="ko-KR" sz="800" dirty="0"/>
              <a:t>European Food</a:t>
            </a:r>
            <a:endParaRPr lang="ko-KR" altLang="en-US" sz="800" dirty="0"/>
          </a:p>
        </p:txBody>
      </p:sp>
      <p:sp>
        <p:nvSpPr>
          <p:cNvPr id="26" name="TextBox 25"/>
          <p:cNvSpPr txBox="1"/>
          <p:nvPr/>
        </p:nvSpPr>
        <p:spPr>
          <a:xfrm>
            <a:off x="10369419" y="4998102"/>
            <a:ext cx="1881708" cy="215444"/>
          </a:xfrm>
          <a:prstGeom prst="rect">
            <a:avLst/>
          </a:prstGeom>
          <a:noFill/>
        </p:spPr>
        <p:txBody>
          <a:bodyPr wrap="square" rtlCol="0">
            <a:spAutoFit/>
          </a:bodyPr>
          <a:lstStyle/>
          <a:p>
            <a:r>
              <a:rPr lang="en-US" altLang="ko-KR" sz="800" dirty="0">
                <a:solidFill>
                  <a:schemeClr val="dk1"/>
                </a:solidFill>
              </a:rPr>
              <a:t>HO LEE </a:t>
            </a:r>
            <a:r>
              <a:rPr lang="en-US" altLang="ko-KR" sz="800" dirty="0" smtClean="0">
                <a:solidFill>
                  <a:schemeClr val="dk1"/>
                </a:solidFill>
              </a:rPr>
              <a:t>CHOW</a:t>
            </a:r>
            <a:r>
              <a:rPr lang="en-US" altLang="ko-KR" sz="800" dirty="0" smtClean="0"/>
              <a:t> – </a:t>
            </a:r>
            <a:r>
              <a:rPr lang="en-US" altLang="ko-KR" sz="800" dirty="0"/>
              <a:t>Chinese Food</a:t>
            </a:r>
            <a:endParaRPr lang="ko-KR" altLang="en-US" sz="800" dirty="0"/>
          </a:p>
        </p:txBody>
      </p:sp>
      <p:sp>
        <p:nvSpPr>
          <p:cNvPr id="27" name="TextBox 26"/>
          <p:cNvSpPr txBox="1"/>
          <p:nvPr/>
        </p:nvSpPr>
        <p:spPr>
          <a:xfrm>
            <a:off x="6901456" y="6570126"/>
            <a:ext cx="2200275" cy="215444"/>
          </a:xfrm>
          <a:prstGeom prst="rect">
            <a:avLst/>
          </a:prstGeom>
          <a:noFill/>
        </p:spPr>
        <p:txBody>
          <a:bodyPr wrap="square" rtlCol="0">
            <a:spAutoFit/>
          </a:bodyPr>
          <a:lstStyle/>
          <a:p>
            <a:pPr algn="ctr"/>
            <a:r>
              <a:rPr lang="en-US" altLang="ko-KR" sz="800" dirty="0" smtClean="0"/>
              <a:t>SINSUNSOOSA – Japanese </a:t>
            </a:r>
            <a:r>
              <a:rPr lang="en-US" altLang="ko-KR" sz="800" dirty="0"/>
              <a:t>Food</a:t>
            </a:r>
            <a:endParaRPr lang="ko-KR" altLang="en-US" sz="800" dirty="0"/>
          </a:p>
        </p:txBody>
      </p:sp>
      <p:sp>
        <p:nvSpPr>
          <p:cNvPr id="28" name="TextBox 27"/>
          <p:cNvSpPr txBox="1"/>
          <p:nvPr/>
        </p:nvSpPr>
        <p:spPr>
          <a:xfrm>
            <a:off x="9572625" y="6578970"/>
            <a:ext cx="2200275" cy="215444"/>
          </a:xfrm>
          <a:prstGeom prst="rect">
            <a:avLst/>
          </a:prstGeom>
          <a:noFill/>
        </p:spPr>
        <p:txBody>
          <a:bodyPr wrap="square" rtlCol="0">
            <a:spAutoFit/>
          </a:bodyPr>
          <a:lstStyle/>
          <a:p>
            <a:pPr algn="ctr"/>
            <a:r>
              <a:rPr lang="en-US" altLang="ko-KR" sz="800" dirty="0" smtClean="0"/>
              <a:t>MOS BURGER &amp; TACOBELL – Fast </a:t>
            </a:r>
            <a:r>
              <a:rPr lang="en-US" altLang="ko-KR" sz="800" dirty="0"/>
              <a:t>Food</a:t>
            </a:r>
            <a:endParaRPr lang="ko-KR" altLang="en-US" sz="800" dirty="0"/>
          </a:p>
        </p:txBody>
      </p:sp>
      <p:graphicFrame>
        <p:nvGraphicFramePr>
          <p:cNvPr id="29" name="표 28"/>
          <p:cNvGraphicFramePr>
            <a:graphicFrameLocks noGrp="1"/>
          </p:cNvGraphicFramePr>
          <p:nvPr>
            <p:extLst/>
          </p:nvPr>
        </p:nvGraphicFramePr>
        <p:xfrm>
          <a:off x="327253" y="4864926"/>
          <a:ext cx="4567187" cy="592366"/>
        </p:xfrm>
        <a:graphic>
          <a:graphicData uri="http://schemas.openxmlformats.org/drawingml/2006/table">
            <a:tbl>
              <a:tblPr firstRow="1" bandRow="1">
                <a:tableStyleId>{F5AB1C69-6EDB-4FF4-983F-18BD219EF322}</a:tableStyleId>
              </a:tblPr>
              <a:tblGrid>
                <a:gridCol w="1816727"/>
                <a:gridCol w="2750460"/>
              </a:tblGrid>
              <a:tr h="296183">
                <a:tc>
                  <a:txBody>
                    <a:bodyPr/>
                    <a:lstStyle/>
                    <a:p>
                      <a:pPr latinLnBrk="1"/>
                      <a:r>
                        <a:rPr lang="en-US" altLang="ko-KR" sz="900" b="1" dirty="0" smtClean="0">
                          <a:solidFill>
                            <a:schemeClr val="tx1"/>
                          </a:solidFill>
                        </a:rPr>
                        <a:t>Korea</a:t>
                      </a:r>
                      <a:r>
                        <a:rPr lang="en-US" altLang="ko-KR" sz="900" b="1" baseline="0" dirty="0" smtClean="0">
                          <a:solidFill>
                            <a:schemeClr val="tx1"/>
                          </a:solidFill>
                        </a:rPr>
                        <a:t> Tourism Organization</a:t>
                      </a:r>
                      <a:endParaRPr lang="ko-KR" altLang="en-US" sz="900" b="1" dirty="0">
                        <a:solidFill>
                          <a:schemeClr val="tx1"/>
                        </a:solidFill>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atinLnBrk="1"/>
                      <a:r>
                        <a:rPr lang="en-US" altLang="ko-KR" sz="900" b="0" dirty="0" smtClean="0">
                          <a:solidFill>
                            <a:schemeClr val="tx1"/>
                          </a:solidFill>
                        </a:rPr>
                        <a:t>http://english.visitkorea.or.kr</a:t>
                      </a:r>
                      <a:endParaRPr lang="ko-KR" altLang="en-US" sz="900" b="0" dirty="0">
                        <a:solidFill>
                          <a:schemeClr val="tx1"/>
                        </a:solidFill>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183">
                <a:tc>
                  <a:txBody>
                    <a:bodyPr/>
                    <a:lstStyle/>
                    <a:p>
                      <a:pPr latinLnBrk="1"/>
                      <a:r>
                        <a:rPr lang="en-US" altLang="ko-KR" sz="900" b="1" dirty="0" smtClean="0">
                          <a:solidFill>
                            <a:schemeClr val="tx1"/>
                          </a:solidFill>
                        </a:rPr>
                        <a:t>Lonely Planet Seoul</a:t>
                      </a:r>
                      <a:endParaRPr lang="ko-KR" altLang="en-US" sz="900" b="1" dirty="0">
                        <a:solidFill>
                          <a:schemeClr val="tx1"/>
                        </a:solidFill>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900" b="0" dirty="0" smtClean="0">
                          <a:solidFill>
                            <a:schemeClr val="tx1"/>
                          </a:solidFill>
                        </a:rPr>
                        <a:t>http://www.lonelyplanet.com/south-korea/seoul</a:t>
                      </a:r>
                      <a:endParaRPr lang="ko-KR" altLang="en-US" sz="900" b="0" dirty="0" smtClean="0">
                        <a:solidFill>
                          <a:schemeClr val="tx1"/>
                        </a:solidFill>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3" name="TextBox 32"/>
          <p:cNvSpPr txBox="1"/>
          <p:nvPr/>
        </p:nvSpPr>
        <p:spPr>
          <a:xfrm>
            <a:off x="2796807" y="6080189"/>
            <a:ext cx="3022981" cy="523220"/>
          </a:xfrm>
          <a:prstGeom prst="rect">
            <a:avLst/>
          </a:prstGeom>
          <a:noFill/>
        </p:spPr>
        <p:txBody>
          <a:bodyPr wrap="square" rtlCol="0">
            <a:spAutoFit/>
          </a:bodyPr>
          <a:lstStyle/>
          <a:p>
            <a:r>
              <a:rPr lang="zh-CN" altLang="en-US" sz="800" dirty="0" smtClean="0"/>
              <a:t>中文 </a:t>
            </a:r>
            <a:r>
              <a:rPr lang="en-US" altLang="zh-CN" sz="800" dirty="0" smtClean="0"/>
              <a:t>:</a:t>
            </a:r>
            <a:r>
              <a:rPr lang="zh-CN" altLang="en-US" sz="800" dirty="0" smtClean="0"/>
              <a:t> 崔美同 </a:t>
            </a:r>
            <a:r>
              <a:rPr lang="en-US" altLang="ko-KR" sz="800" dirty="0" smtClean="0"/>
              <a:t>+82-10-7510-7234</a:t>
            </a:r>
          </a:p>
          <a:p>
            <a:r>
              <a:rPr lang="es-ES" altLang="zh-CN" sz="800" dirty="0" smtClean="0"/>
              <a:t>Español : Felipe Sungwon Jung  +82-10-6666-9764</a:t>
            </a:r>
            <a:r>
              <a:rPr lang="en-US" altLang="zh-CN" sz="800" dirty="0" smtClean="0"/>
              <a:t/>
            </a:r>
            <a:br>
              <a:rPr lang="en-US" altLang="zh-CN" sz="800" dirty="0" smtClean="0"/>
            </a:br>
            <a:r>
              <a:rPr lang="ru-RU" altLang="ko-KR" sz="1200" baseline="30000" dirty="0" smtClean="0">
                <a:ea typeface="돋움"/>
              </a:rPr>
              <a:t>Русский язык : Цай Любовь  </a:t>
            </a:r>
            <a:r>
              <a:rPr lang="en-US" altLang="ko-KR" sz="1200" baseline="30000" dirty="0" smtClean="0">
                <a:ea typeface="돋움"/>
              </a:rPr>
              <a:t>+82-</a:t>
            </a:r>
            <a:r>
              <a:rPr lang="ru-RU" altLang="ko-KR" sz="1200" baseline="30000" dirty="0" smtClean="0">
                <a:ea typeface="돋움"/>
              </a:rPr>
              <a:t>10-2906-6150</a:t>
            </a:r>
            <a:endParaRPr lang="en-US" altLang="ko-KR" sz="800" dirty="0" smtClean="0"/>
          </a:p>
        </p:txBody>
      </p:sp>
      <p:pic>
        <p:nvPicPr>
          <p:cNvPr id="37" name="그림 36"/>
          <p:cNvPicPr>
            <a:picLocks noChangeAspect="1"/>
          </p:cNvPicPr>
          <p:nvPr/>
        </p:nvPicPr>
        <p:blipFill rotWithShape="1">
          <a:blip r:embed="rId8" cstate="print"/>
          <a:srcRect l="4871" t="1802" r="28620" b="-1802"/>
          <a:stretch/>
        </p:blipFill>
        <p:spPr>
          <a:xfrm>
            <a:off x="2257269" y="2997975"/>
            <a:ext cx="1759711" cy="1192235"/>
          </a:xfrm>
          <a:prstGeom prst="rect">
            <a:avLst/>
          </a:prstGeom>
        </p:spPr>
      </p:pic>
      <p:pic>
        <p:nvPicPr>
          <p:cNvPr id="38" name="그림 37"/>
          <p:cNvPicPr>
            <a:picLocks noChangeAspect="1"/>
          </p:cNvPicPr>
          <p:nvPr/>
        </p:nvPicPr>
        <p:blipFill rotWithShape="1">
          <a:blip r:embed="rId9" cstate="print"/>
          <a:srcRect l="6682" r="4094"/>
          <a:stretch/>
        </p:blipFill>
        <p:spPr>
          <a:xfrm>
            <a:off x="339068" y="2997975"/>
            <a:ext cx="1765801" cy="1172346"/>
          </a:xfrm>
          <a:prstGeom prst="rect">
            <a:avLst/>
          </a:prstGeom>
        </p:spPr>
      </p:pic>
      <p:pic>
        <p:nvPicPr>
          <p:cNvPr id="39" name="그림 38"/>
          <p:cNvPicPr>
            <a:picLocks noChangeAspect="1"/>
          </p:cNvPicPr>
          <p:nvPr/>
        </p:nvPicPr>
        <p:blipFill>
          <a:blip r:embed="rId10" cstate="print"/>
          <a:stretch>
            <a:fillRect/>
          </a:stretch>
        </p:blipFill>
        <p:spPr>
          <a:xfrm>
            <a:off x="4180898" y="3010946"/>
            <a:ext cx="1703559" cy="1131438"/>
          </a:xfrm>
          <a:prstGeom prst="rect">
            <a:avLst/>
          </a:prstGeom>
        </p:spPr>
      </p:pic>
      <p:sp>
        <p:nvSpPr>
          <p:cNvPr id="30" name="TextBox 29"/>
          <p:cNvSpPr txBox="1"/>
          <p:nvPr/>
        </p:nvSpPr>
        <p:spPr>
          <a:xfrm>
            <a:off x="5454502" y="723013"/>
            <a:ext cx="659219" cy="230832"/>
          </a:xfrm>
          <a:prstGeom prst="rect">
            <a:avLst/>
          </a:prstGeom>
          <a:noFill/>
        </p:spPr>
        <p:txBody>
          <a:bodyPr wrap="square" rtlCol="0">
            <a:spAutoFit/>
          </a:bodyPr>
          <a:lstStyle/>
          <a:p>
            <a:r>
              <a:rPr lang="en-US" altLang="ko-KR" sz="900" dirty="0" smtClean="0"/>
              <a:t>11</a:t>
            </a:r>
            <a:endParaRPr lang="ko-KR" altLang="en-US" sz="900" dirty="0"/>
          </a:p>
        </p:txBody>
      </p:sp>
      <p:sp>
        <p:nvSpPr>
          <p:cNvPr id="31" name="TextBox 30"/>
          <p:cNvSpPr txBox="1"/>
          <p:nvPr/>
        </p:nvSpPr>
        <p:spPr>
          <a:xfrm>
            <a:off x="11532781" y="705293"/>
            <a:ext cx="659219" cy="230832"/>
          </a:xfrm>
          <a:prstGeom prst="rect">
            <a:avLst/>
          </a:prstGeom>
          <a:noFill/>
        </p:spPr>
        <p:txBody>
          <a:bodyPr wrap="square" rtlCol="0">
            <a:spAutoFit/>
          </a:bodyPr>
          <a:lstStyle/>
          <a:p>
            <a:r>
              <a:rPr lang="en-US" altLang="ko-KR" sz="900" dirty="0" smtClean="0"/>
              <a:t>12</a:t>
            </a:r>
          </a:p>
        </p:txBody>
      </p:sp>
    </p:spTree>
    <p:extLst>
      <p:ext uri="{BB962C8B-B14F-4D97-AF65-F5344CB8AC3E}">
        <p14:creationId xmlns="" xmlns:p14="http://schemas.microsoft.com/office/powerpoint/2010/main" val="124036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2" y="-1650"/>
            <a:ext cx="12192000" cy="548187"/>
            <a:chOff x="-2" y="-1650"/>
            <a:chExt cx="12192000" cy="548187"/>
          </a:xfrm>
        </p:grpSpPr>
        <p:grpSp>
          <p:nvGrpSpPr>
            <p:cNvPr id="11" name="그룹 10"/>
            <p:cNvGrpSpPr/>
            <p:nvPr/>
          </p:nvGrpSpPr>
          <p:grpSpPr>
            <a:xfrm>
              <a:off x="-2" y="3608"/>
              <a:ext cx="6096005" cy="542929"/>
              <a:chOff x="-2" y="3608"/>
              <a:chExt cx="6096005" cy="542929"/>
            </a:xfrm>
          </p:grpSpPr>
          <p:pic>
            <p:nvPicPr>
              <p:cNvPr id="6" name="그림 5"/>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8" name="TextBox 7"/>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0" name="TextBox 9"/>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nvGrpSpPr>
            <p:cNvPr id="12" name="그룹 11"/>
            <p:cNvGrpSpPr/>
            <p:nvPr/>
          </p:nvGrpSpPr>
          <p:grpSpPr>
            <a:xfrm>
              <a:off x="6095993" y="-1650"/>
              <a:ext cx="6096005" cy="542929"/>
              <a:chOff x="-2" y="3608"/>
              <a:chExt cx="6096005" cy="542929"/>
            </a:xfrm>
          </p:grpSpPr>
          <p:pic>
            <p:nvPicPr>
              <p:cNvPr id="13" name="그림 12"/>
              <p:cNvPicPr preferRelativeResize="0">
                <a:picLocks noChangeAspect="1"/>
              </p:cNvPicPr>
              <p:nvPr/>
            </p:nvPicPr>
            <p:blipFill rotWithShape="1">
              <a:blip r:embed="rId2" cstate="print"/>
              <a:srcRect t="581" b="208"/>
              <a:stretch/>
            </p:blipFill>
            <p:spPr>
              <a:xfrm rot="16200000">
                <a:off x="2776536" y="-2772930"/>
                <a:ext cx="542929" cy="6096005"/>
              </a:xfrm>
              <a:prstGeom prst="rect">
                <a:avLst/>
              </a:prstGeom>
            </p:spPr>
          </p:pic>
          <p:sp>
            <p:nvSpPr>
              <p:cNvPr id="14" name="TextBox 13"/>
              <p:cNvSpPr txBox="1"/>
              <p:nvPr/>
            </p:nvSpPr>
            <p:spPr>
              <a:xfrm>
                <a:off x="126124" y="90406"/>
                <a:ext cx="2112579" cy="400110"/>
              </a:xfrm>
              <a:prstGeom prst="rect">
                <a:avLst/>
              </a:prstGeom>
              <a:noFill/>
            </p:spPr>
            <p:txBody>
              <a:bodyPr wrap="square" rtlCol="0">
                <a:spAutoFit/>
              </a:bodyPr>
              <a:lstStyle/>
              <a:p>
                <a:r>
                  <a:rPr lang="en-US" altLang="ko-KR" sz="2000" b="1" dirty="0" smtClean="0">
                    <a:solidFill>
                      <a:srgbClr val="003300"/>
                    </a:solidFill>
                  </a:rPr>
                  <a:t>GICC 2013</a:t>
                </a:r>
                <a:endParaRPr lang="ko-KR" altLang="en-US" sz="2000" b="1" dirty="0">
                  <a:solidFill>
                    <a:srgbClr val="003300"/>
                  </a:solidFill>
                </a:endParaRPr>
              </a:p>
            </p:txBody>
          </p:sp>
          <p:sp>
            <p:nvSpPr>
              <p:cNvPr id="15" name="TextBox 14"/>
              <p:cNvSpPr txBox="1"/>
              <p:nvPr/>
            </p:nvSpPr>
            <p:spPr>
              <a:xfrm>
                <a:off x="1513485" y="78830"/>
                <a:ext cx="2822028" cy="415498"/>
              </a:xfrm>
              <a:prstGeom prst="rect">
                <a:avLst/>
              </a:prstGeom>
              <a:noFill/>
            </p:spPr>
            <p:txBody>
              <a:bodyPr wrap="square" rtlCol="0">
                <a:spAutoFit/>
              </a:bodyPr>
              <a:lstStyle/>
              <a:p>
                <a:r>
                  <a:rPr lang="en-US" altLang="ko-KR" sz="1050" b="1" dirty="0" smtClean="0"/>
                  <a:t>Global Infrastructure</a:t>
                </a:r>
              </a:p>
              <a:p>
                <a:r>
                  <a:rPr lang="en-US" altLang="ko-KR" sz="1050" b="1" dirty="0" smtClean="0"/>
                  <a:t>Cooperation Conference</a:t>
                </a:r>
                <a:endParaRPr lang="ko-KR" altLang="en-US" sz="1050" b="1" dirty="0"/>
              </a:p>
            </p:txBody>
          </p:sp>
        </p:grpSp>
      </p:grpSp>
      <p:sp>
        <p:nvSpPr>
          <p:cNvPr id="49" name="TextBox 48"/>
          <p:cNvSpPr txBox="1"/>
          <p:nvPr/>
        </p:nvSpPr>
        <p:spPr>
          <a:xfrm>
            <a:off x="235333" y="722717"/>
            <a:ext cx="5419725" cy="8848576"/>
          </a:xfrm>
          <a:prstGeom prst="rect">
            <a:avLst/>
          </a:prstGeom>
          <a:noFill/>
        </p:spPr>
        <p:txBody>
          <a:bodyPr wrap="square" rtlCol="0">
            <a:spAutoFit/>
          </a:bodyPr>
          <a:lstStyle/>
          <a:p>
            <a:r>
              <a:rPr lang="en-US" altLang="ko-KR" sz="1000" b="1" dirty="0" smtClean="0"/>
              <a:t>CURRENCY AND EXCHANGE RATE </a:t>
            </a:r>
          </a:p>
          <a:p>
            <a:endParaRPr lang="en-US" altLang="ko-KR" sz="700" dirty="0" smtClean="0"/>
          </a:p>
          <a:p>
            <a:r>
              <a:rPr lang="en-US" altLang="ko-KR" sz="900" dirty="0" smtClean="0"/>
              <a:t>The basic unit of the Korean monetary system is the “Korean Won” (KRW). Notes and coins of various denominations are used: 1,000, 5,000, and 10,000 notes and 10, 100, and 500 coins. The exchange rate is subject to market fluctuation. The US$ to KRW exchange rate as of October 28 2013 is approximately 1$ =1,062 KRW.</a:t>
            </a:r>
          </a:p>
          <a:p>
            <a:endParaRPr lang="en-US" altLang="ko-KR" sz="900" dirty="0" smtClean="0"/>
          </a:p>
          <a:p>
            <a:endParaRPr lang="en-US" altLang="ko-KR" sz="900" dirty="0" smtClean="0"/>
          </a:p>
          <a:p>
            <a:pPr latinLnBrk="0"/>
            <a:r>
              <a:rPr lang="en-US" altLang="ko-KR" sz="1000" b="1" dirty="0" smtClean="0">
                <a:latin typeface="+mn-ea"/>
              </a:rPr>
              <a:t>Fare</a:t>
            </a:r>
            <a:endParaRPr lang="en-US" altLang="ko-KR" sz="1000" dirty="0" smtClean="0">
              <a:latin typeface="+mn-ea"/>
            </a:endParaRPr>
          </a:p>
          <a:p>
            <a:pPr latinLnBrk="0"/>
            <a:endParaRPr lang="en-US" altLang="ko-KR" sz="900" b="1" dirty="0" smtClean="0">
              <a:latin typeface="+mn-ea"/>
            </a:endParaRPr>
          </a:p>
          <a:p>
            <a:pPr latinLnBrk="0"/>
            <a:r>
              <a:rPr lang="en-US" altLang="ko-KR" sz="900" b="1" dirty="0" smtClean="0">
                <a:latin typeface="+mn-ea"/>
              </a:rPr>
              <a:t>Subway: KRW 1,150 basic fare</a:t>
            </a:r>
            <a:br>
              <a:rPr lang="en-US" altLang="ko-KR" sz="900" b="1" dirty="0" smtClean="0">
                <a:latin typeface="+mn-ea"/>
              </a:rPr>
            </a:br>
            <a:r>
              <a:rPr lang="en-US" altLang="ko-KR" sz="900" b="1" dirty="0" smtClean="0">
                <a:latin typeface="+mn-ea"/>
              </a:rPr>
              <a:t>Taxi: KRW 3,000 basic fare within 2km</a:t>
            </a:r>
            <a:endParaRPr lang="ko-KR" altLang="ko-KR" sz="900" dirty="0" smtClean="0">
              <a:latin typeface="+mn-ea"/>
            </a:endParaRPr>
          </a:p>
          <a:p>
            <a:r>
              <a:rPr lang="en-US" altLang="ko-KR" sz="900" dirty="0" smtClean="0">
                <a:latin typeface="+mn-ea"/>
              </a:rPr>
              <a:t>Taxi is charged by the meter and the drivers do not expect to receive a tip. Most of the taxis operating in Seoul area accept credit cards or even pre-paid public transportation cards. Note this in mind and make sure to have some cash (in KWR) with you if you plan to use a cab in provincial cities. Basic fare can slightly vary from region to region. </a:t>
            </a:r>
            <a:endParaRPr lang="ko-KR" altLang="ko-KR" sz="900" dirty="0" smtClean="0">
              <a:latin typeface="+mn-ea"/>
            </a:endParaRPr>
          </a:p>
          <a:p>
            <a:r>
              <a:rPr lang="en-US" altLang="ko-KR" sz="900" b="1" dirty="0" smtClean="0">
                <a:latin typeface="+mn-ea"/>
              </a:rPr>
              <a:t>Public Metro Bus: KRW 1,150 basic fare(local), KRW 1,950 basic fare(express)</a:t>
            </a:r>
            <a:endParaRPr lang="ko-KR" altLang="ko-KR" sz="900" dirty="0" smtClean="0">
              <a:latin typeface="+mn-ea"/>
            </a:endParaRPr>
          </a:p>
          <a:p>
            <a:r>
              <a:rPr lang="en-US" altLang="ko-KR" sz="900" dirty="0" smtClean="0">
                <a:latin typeface="+mn-ea"/>
              </a:rPr>
              <a:t>Additional charges apply by car mileage and running time.</a:t>
            </a:r>
          </a:p>
          <a:p>
            <a:pPr latinLnBrk="0"/>
            <a:endParaRPr lang="en-US" altLang="ko-KR" sz="900" b="1" dirty="0" smtClean="0"/>
          </a:p>
          <a:p>
            <a:pPr latinLnBrk="0"/>
            <a:endParaRPr lang="en-US" altLang="ko-KR" sz="900" b="1" dirty="0" smtClean="0"/>
          </a:p>
          <a:p>
            <a:pPr latinLnBrk="0"/>
            <a:r>
              <a:rPr lang="en-US" altLang="ko-KR" sz="1000" b="1" dirty="0" smtClean="0"/>
              <a:t>MOBILE TELECOMMUNICATION IN KOREA</a:t>
            </a:r>
            <a:endParaRPr lang="ko-KR" altLang="ko-KR" sz="1000" dirty="0" smtClean="0"/>
          </a:p>
          <a:p>
            <a:pPr latinLnBrk="0"/>
            <a:r>
              <a:rPr lang="en-US" altLang="ko-KR" sz="900" b="1" dirty="0" smtClean="0"/>
              <a:t> </a:t>
            </a:r>
            <a:endParaRPr lang="ko-KR" altLang="ko-KR" sz="900" dirty="0" smtClean="0"/>
          </a:p>
          <a:p>
            <a:pPr latinLnBrk="0"/>
            <a:r>
              <a:rPr lang="en-US" altLang="ko-KR" sz="900" dirty="0" smtClean="0"/>
              <a:t>Your ability to use your own mobile phone or smart phone in Korea depends on what kind of network you are using. Delegates are advised to check with their service operators about the roaming compatibility. Local mobile telecommunication service providers offer phone rental services and some handsets also support GSM SIM roaming. These service providers have rental outlets at the </a:t>
            </a:r>
            <a:r>
              <a:rPr lang="en-US" altLang="ko-KR" sz="900" dirty="0" err="1" smtClean="0"/>
              <a:t>Incheon</a:t>
            </a:r>
            <a:r>
              <a:rPr lang="en-US" altLang="ko-KR" sz="900" dirty="0" smtClean="0"/>
              <a:t> International Airport. For more information and reservation, please visit Tour2Korea (the official Korea Tourism Organization site). </a:t>
            </a:r>
            <a:endParaRPr lang="ko-KR" altLang="ko-KR" sz="900" dirty="0" smtClean="0"/>
          </a:p>
          <a:p>
            <a:pPr latinLnBrk="0"/>
            <a:r>
              <a:rPr lang="en-US" altLang="ko-KR" sz="900" dirty="0" smtClean="0"/>
              <a:t> </a:t>
            </a:r>
          </a:p>
          <a:p>
            <a:pPr latinLnBrk="0"/>
            <a:endParaRPr lang="ko-KR" altLang="ko-KR" sz="900" dirty="0" smtClean="0"/>
          </a:p>
          <a:p>
            <a:pPr latinLnBrk="0"/>
            <a:r>
              <a:rPr lang="en-US" altLang="ko-KR" sz="1000" b="1" dirty="0" smtClean="0"/>
              <a:t>INTERNATIONAL CALLS</a:t>
            </a:r>
            <a:endParaRPr lang="ko-KR" altLang="ko-KR" sz="1000" b="1" dirty="0" smtClean="0"/>
          </a:p>
          <a:p>
            <a:pPr latinLnBrk="0"/>
            <a:r>
              <a:rPr lang="en-US" altLang="ko-KR" sz="900" b="1" dirty="0" smtClean="0"/>
              <a:t> </a:t>
            </a:r>
            <a:endParaRPr lang="ko-KR" altLang="ko-KR" sz="900" dirty="0" smtClean="0"/>
          </a:p>
          <a:p>
            <a:pPr latinLnBrk="0"/>
            <a:r>
              <a:rPr lang="en-US" altLang="ko-KR" sz="900" dirty="0" smtClean="0"/>
              <a:t>To make an international call, first dial the international access code 001, 002 or 008, followed by the country code, area code and the individual number.</a:t>
            </a:r>
          </a:p>
          <a:p>
            <a:pPr latinLnBrk="0"/>
            <a:endParaRPr lang="en-US" altLang="ko-KR" sz="900" dirty="0" smtClean="0"/>
          </a:p>
          <a:p>
            <a:pPr latinLnBrk="0"/>
            <a:endParaRPr lang="en-US" altLang="ko-KR" sz="900" dirty="0" smtClean="0"/>
          </a:p>
          <a:p>
            <a:pPr latinLnBrk="0"/>
            <a:r>
              <a:rPr lang="en-US" altLang="ko-KR" sz="1000" b="1" dirty="0" smtClean="0"/>
              <a:t>EMERGENCY CALLS</a:t>
            </a:r>
            <a:r>
              <a:rPr lang="en-US" altLang="ko-KR" sz="900" b="1" dirty="0" smtClean="0"/>
              <a:t>		</a:t>
            </a:r>
          </a:p>
          <a:p>
            <a:pPr latinLnBrk="0"/>
            <a:r>
              <a:rPr lang="en-US" altLang="ko-KR" sz="900" b="1" dirty="0" smtClean="0"/>
              <a:t>			 </a:t>
            </a:r>
            <a:endParaRPr lang="ko-KR" altLang="ko-KR" sz="900" dirty="0" smtClean="0"/>
          </a:p>
          <a:p>
            <a:pPr latinLnBrk="0"/>
            <a:r>
              <a:rPr lang="en-US" altLang="ko-KR" sz="900" dirty="0" smtClean="0"/>
              <a:t>Police: 112			</a:t>
            </a:r>
          </a:p>
          <a:p>
            <a:pPr latinLnBrk="0"/>
            <a:r>
              <a:rPr lang="en-US" altLang="ko-KR" sz="900" dirty="0" smtClean="0"/>
              <a:t>Fire Department: 119</a:t>
            </a:r>
            <a:endParaRPr lang="ko-KR" altLang="ko-KR" sz="900" dirty="0" smtClean="0"/>
          </a:p>
          <a:p>
            <a:pPr latinLnBrk="0"/>
            <a:r>
              <a:rPr lang="en-US" altLang="ko-KR" sz="900" dirty="0" smtClean="0"/>
              <a:t>Ambulance: 119			</a:t>
            </a:r>
            <a:endParaRPr lang="en-US" altLang="ko-KR" sz="900" b="1" dirty="0" smtClean="0"/>
          </a:p>
          <a:p>
            <a:pPr latinLnBrk="0"/>
            <a:endParaRPr lang="en-US" altLang="ko-KR" sz="900" dirty="0" smtClean="0"/>
          </a:p>
          <a:p>
            <a:pPr latinLnBrk="0"/>
            <a:r>
              <a:rPr lang="en-US" altLang="ko-KR" sz="900" dirty="0" smtClean="0"/>
              <a:t>			</a:t>
            </a:r>
            <a:endParaRPr lang="ko-KR" altLang="ko-KR" sz="900" dirty="0" smtClean="0"/>
          </a:p>
          <a:p>
            <a:pPr latinLnBrk="0"/>
            <a:r>
              <a:rPr lang="en-US" altLang="ko-KR" sz="900" dirty="0" smtClean="0"/>
              <a:t> </a:t>
            </a:r>
            <a:endParaRPr lang="ko-KR" altLang="ko-KR" sz="900" dirty="0" smtClean="0"/>
          </a:p>
          <a:p>
            <a:pPr latinLnBrk="0"/>
            <a:endParaRPr lang="ko-KR" altLang="ko-KR" sz="900" dirty="0" smtClean="0"/>
          </a:p>
          <a:p>
            <a:pPr latinLnBrk="0"/>
            <a:r>
              <a:rPr lang="en-US" altLang="ko-KR" sz="900" b="1" dirty="0" smtClean="0"/>
              <a:t> </a:t>
            </a:r>
            <a:endParaRPr lang="ko-KR" altLang="ko-KR" sz="900" dirty="0" smtClean="0"/>
          </a:p>
          <a:p>
            <a:endParaRPr lang="en-US" altLang="ko-KR" sz="900" dirty="0" smtClean="0"/>
          </a:p>
          <a:p>
            <a:pPr latinLnBrk="0"/>
            <a:endParaRPr lang="en-US" altLang="ko-KR" sz="900" b="1" dirty="0" smtClean="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a:p>
            <a:pPr latinLnBrk="0"/>
            <a:endParaRPr lang="en-US" altLang="ko-KR" sz="900" b="1" dirty="0">
              <a:latin typeface="+mn-ea"/>
            </a:endParaRPr>
          </a:p>
          <a:p>
            <a:pPr latinLnBrk="0"/>
            <a:endParaRPr lang="en-US" altLang="ko-KR" sz="900" b="1" dirty="0" smtClean="0">
              <a:latin typeface="+mn-ea"/>
            </a:endParaRPr>
          </a:p>
        </p:txBody>
      </p:sp>
      <p:sp>
        <p:nvSpPr>
          <p:cNvPr id="17" name="TextBox 16"/>
          <p:cNvSpPr txBox="1"/>
          <p:nvPr/>
        </p:nvSpPr>
        <p:spPr>
          <a:xfrm>
            <a:off x="5454502" y="723013"/>
            <a:ext cx="659219" cy="230832"/>
          </a:xfrm>
          <a:prstGeom prst="rect">
            <a:avLst/>
          </a:prstGeom>
          <a:noFill/>
        </p:spPr>
        <p:txBody>
          <a:bodyPr wrap="square" rtlCol="0">
            <a:spAutoFit/>
          </a:bodyPr>
          <a:lstStyle/>
          <a:p>
            <a:r>
              <a:rPr lang="en-US" altLang="ko-KR" sz="900" dirty="0" smtClean="0"/>
              <a:t>13</a:t>
            </a:r>
            <a:endParaRPr lang="ko-KR" altLang="en-US" sz="900" dirty="0"/>
          </a:p>
        </p:txBody>
      </p:sp>
      <p:sp>
        <p:nvSpPr>
          <p:cNvPr id="18" name="TextBox 17"/>
          <p:cNvSpPr txBox="1"/>
          <p:nvPr/>
        </p:nvSpPr>
        <p:spPr>
          <a:xfrm>
            <a:off x="11532781" y="705293"/>
            <a:ext cx="659219" cy="230832"/>
          </a:xfrm>
          <a:prstGeom prst="rect">
            <a:avLst/>
          </a:prstGeom>
          <a:noFill/>
        </p:spPr>
        <p:txBody>
          <a:bodyPr wrap="square" rtlCol="0">
            <a:spAutoFit/>
          </a:bodyPr>
          <a:lstStyle/>
          <a:p>
            <a:r>
              <a:rPr lang="en-US" altLang="ko-KR" sz="900" dirty="0" smtClean="0"/>
              <a:t>14</a:t>
            </a:r>
          </a:p>
        </p:txBody>
      </p:sp>
      <p:sp>
        <p:nvSpPr>
          <p:cNvPr id="20" name="직사각형 19"/>
          <p:cNvSpPr/>
          <p:nvPr/>
        </p:nvSpPr>
        <p:spPr>
          <a:xfrm>
            <a:off x="6224986" y="691438"/>
            <a:ext cx="5630247" cy="6740307"/>
          </a:xfrm>
          <a:prstGeom prst="rect">
            <a:avLst/>
          </a:prstGeom>
        </p:spPr>
        <p:txBody>
          <a:bodyPr wrap="square">
            <a:spAutoFit/>
          </a:bodyPr>
          <a:lstStyle/>
          <a:p>
            <a:r>
              <a:rPr lang="en-US" altLang="ko-KR" sz="1000" b="1" dirty="0" smtClean="0"/>
              <a:t>CLIMATE</a:t>
            </a:r>
          </a:p>
          <a:p>
            <a:endParaRPr lang="en-US" altLang="ko-KR" sz="900" dirty="0">
              <a:solidFill>
                <a:srgbClr val="FF0000"/>
              </a:solidFill>
            </a:endParaRPr>
          </a:p>
          <a:p>
            <a:endParaRPr lang="en-US" altLang="ko-KR" sz="900" dirty="0" smtClean="0"/>
          </a:p>
          <a:p>
            <a:endParaRPr lang="en-US" altLang="ko-KR" sz="900" dirty="0" smtClean="0"/>
          </a:p>
          <a:p>
            <a:endParaRPr lang="en-US" altLang="ko-KR" sz="900" dirty="0" smtClean="0"/>
          </a:p>
          <a:p>
            <a:endParaRPr lang="en-US" altLang="ko-KR" sz="900" dirty="0" smtClean="0"/>
          </a:p>
          <a:p>
            <a:endParaRPr lang="en-US" altLang="ko-KR" sz="900" dirty="0" smtClean="0">
              <a:solidFill>
                <a:srgbClr val="FF0000"/>
              </a:solidFill>
            </a:endParaRPr>
          </a:p>
          <a:p>
            <a:endParaRPr lang="en-US" altLang="ko-KR" sz="900" dirty="0" smtClean="0"/>
          </a:p>
          <a:p>
            <a:endParaRPr lang="en-US" altLang="ko-KR" sz="900" dirty="0" smtClean="0"/>
          </a:p>
          <a:p>
            <a:endParaRPr lang="en-US" altLang="ko-KR" sz="900" dirty="0" smtClean="0"/>
          </a:p>
          <a:p>
            <a:endParaRPr lang="en-US" altLang="ko-KR" sz="900" dirty="0" smtClean="0"/>
          </a:p>
          <a:p>
            <a:r>
              <a:rPr lang="en-US" altLang="ko-KR" sz="900" dirty="0" smtClean="0"/>
              <a:t>The Republic of Korea lies in the temperate zone with four distinct seasons. Geographically, it is located in the middle latitudes of the Northern Hemisphere, on the east coast of the Eurasian Continent and also adjacent to the Western Pacific. It shows, therefore complex climate characteristics which reveal both continental and oceanic features. It has a wide temperature difference between summer and winter and much precipitation in comparison with that of the Continent. Also, it has distinct monsoon wind, a rainy period from the East-Asian Monsoon locally called "</a:t>
            </a:r>
            <a:r>
              <a:rPr lang="en-US" altLang="ko-KR" sz="900" dirty="0" err="1" smtClean="0"/>
              <a:t>Changma</a:t>
            </a:r>
            <a:r>
              <a:rPr lang="en-US" altLang="ko-KR" sz="900" dirty="0" smtClean="0"/>
              <a:t>", typhoon, and while often heavy snowfalls in winter. It belongs to a relatively wet region due to much more precipitation than that of the world average.</a:t>
            </a:r>
            <a:endParaRPr lang="en-US" altLang="ko-KR" sz="900" dirty="0">
              <a:solidFill>
                <a:srgbClr val="FF0000"/>
              </a:solidFill>
            </a:endParaRPr>
          </a:p>
          <a:p>
            <a:r>
              <a:rPr lang="en-US" altLang="ko-KR" sz="900" dirty="0" smtClean="0"/>
              <a:t>(Source: Korea Meteorological Administration)</a:t>
            </a:r>
            <a:endParaRPr lang="en-US" altLang="ko-KR" sz="900" dirty="0"/>
          </a:p>
          <a:p>
            <a:endParaRPr lang="en-US" altLang="ko-KR" sz="900" dirty="0" smtClean="0">
              <a:solidFill>
                <a:srgbClr val="FF0000"/>
              </a:solidFill>
            </a:endParaRPr>
          </a:p>
          <a:p>
            <a:endParaRPr lang="en-US" altLang="ko-KR" sz="900" dirty="0" smtClean="0">
              <a:solidFill>
                <a:srgbClr val="FF0000"/>
              </a:solidFill>
            </a:endParaRPr>
          </a:p>
          <a:p>
            <a:r>
              <a:rPr lang="en-US" altLang="ko-KR" sz="1000" b="1" dirty="0" smtClean="0"/>
              <a:t>LANGAUGE</a:t>
            </a:r>
          </a:p>
          <a:p>
            <a:endParaRPr lang="en-US" altLang="ko-KR" sz="700" dirty="0" smtClean="0"/>
          </a:p>
          <a:p>
            <a:r>
              <a:rPr lang="en-US" altLang="ko-KR" sz="900" dirty="0" smtClean="0"/>
              <a:t>The Korean language belongs to the Ural-Altaic language group. Han-</a:t>
            </a:r>
            <a:r>
              <a:rPr lang="en-US" altLang="ko-KR" sz="900" dirty="0" err="1" smtClean="0"/>
              <a:t>geul</a:t>
            </a:r>
            <a:r>
              <a:rPr lang="en-US" altLang="ko-KR" sz="900" dirty="0" smtClean="0"/>
              <a:t>, the Korean alphabet, is composed of 10 simple vowels and 14 consonants. In 1443, King </a:t>
            </a:r>
            <a:r>
              <a:rPr lang="en-US" altLang="ko-KR" sz="900" dirty="0" err="1" smtClean="0"/>
              <a:t>Sejong</a:t>
            </a:r>
            <a:r>
              <a:rPr lang="en-US" altLang="ko-KR" sz="900" dirty="0" smtClean="0"/>
              <a:t> promoted the creation of an alphabet for writing that could simply and accurately convey the sounds of the spoken language. Originally known as </a:t>
            </a:r>
            <a:r>
              <a:rPr lang="en-US" altLang="ko-KR" sz="900" dirty="0" err="1" smtClean="0"/>
              <a:t>Hunminjeongeum</a:t>
            </a:r>
            <a:r>
              <a:rPr lang="en-US" altLang="ko-KR" sz="900" dirty="0" smtClean="0"/>
              <a:t>, or "the correct sounds for the instruction of the people," it is an easy-to-learn phonetic alphabet that enabled the common people to express themselves in writing. </a:t>
            </a:r>
          </a:p>
          <a:p>
            <a:endParaRPr lang="en-US" altLang="ko-KR" sz="900" dirty="0" smtClean="0"/>
          </a:p>
          <a:p>
            <a:endParaRPr lang="en-US" altLang="ko-KR" sz="900" dirty="0" smtClean="0"/>
          </a:p>
          <a:p>
            <a:r>
              <a:rPr lang="en-US" altLang="ko-KR" sz="1000" b="1" dirty="0" smtClean="0"/>
              <a:t>RELIGION</a:t>
            </a:r>
          </a:p>
          <a:p>
            <a:endParaRPr lang="en-US" altLang="ko-KR" sz="700" dirty="0" smtClean="0"/>
          </a:p>
          <a:p>
            <a:r>
              <a:rPr lang="en-US" altLang="ko-KR" sz="900" dirty="0" smtClean="0"/>
              <a:t>Freedom of religion is fully guaranteed in the Republic of Korea. There are four broad streams of influence: Shamanism, Buddhism, Confucianism, and Christianity. Christianity has had a large following in Korea since its introduction from the West in the late 18th century. Catholicism and Protestantism have significantly grown under the influence of Europe and the United States. There are also various minor religions based on various combinations of elements from traditional religions. </a:t>
            </a:r>
          </a:p>
          <a:p>
            <a:endParaRPr lang="en-US" altLang="ko-KR" sz="900" dirty="0" smtClean="0"/>
          </a:p>
          <a:p>
            <a:r>
              <a:rPr lang="en-US" altLang="ko-KR" sz="1000" b="1" dirty="0" smtClean="0"/>
              <a:t>TIME ZONE			 ELECTRICAL VOLTAGE</a:t>
            </a:r>
            <a:endParaRPr lang="en-US" altLang="ko-KR" sz="900" b="1" dirty="0" smtClean="0"/>
          </a:p>
          <a:p>
            <a:r>
              <a:rPr lang="en-US" altLang="ko-KR" sz="900" b="1" dirty="0" smtClean="0"/>
              <a:t>		</a:t>
            </a:r>
          </a:p>
          <a:p>
            <a:r>
              <a:rPr lang="en-US" altLang="ko-KR" sz="900" dirty="0" smtClean="0"/>
              <a:t>GMT +9 hours			 220V</a:t>
            </a:r>
          </a:p>
          <a:p>
            <a:endParaRPr lang="en-US" altLang="ko-KR" sz="900" dirty="0" smtClean="0"/>
          </a:p>
          <a:p>
            <a:endParaRPr lang="en-US" altLang="ko-KR" sz="900" dirty="0" smtClean="0"/>
          </a:p>
          <a:p>
            <a:endParaRPr lang="en-US" altLang="ko-KR" sz="700" dirty="0" smtClean="0"/>
          </a:p>
          <a:p>
            <a:endParaRPr lang="en-US" altLang="ko-KR" sz="900" dirty="0" smtClean="0"/>
          </a:p>
          <a:p>
            <a:endParaRPr lang="en-US" altLang="ko-KR" sz="700" dirty="0" smtClean="0"/>
          </a:p>
          <a:p>
            <a:r>
              <a:rPr lang="en-US" altLang="ko-KR" sz="700" dirty="0" smtClean="0"/>
              <a:t> 	 </a:t>
            </a:r>
          </a:p>
          <a:p>
            <a:endParaRPr lang="en-US" altLang="ko-KR" sz="700" dirty="0"/>
          </a:p>
        </p:txBody>
      </p:sp>
      <p:graphicFrame>
        <p:nvGraphicFramePr>
          <p:cNvPr id="22" name="표 21"/>
          <p:cNvGraphicFramePr>
            <a:graphicFrameLocks noGrp="1"/>
          </p:cNvGraphicFramePr>
          <p:nvPr>
            <p:extLst/>
          </p:nvPr>
        </p:nvGraphicFramePr>
        <p:xfrm>
          <a:off x="6304709" y="1105935"/>
          <a:ext cx="5392710" cy="1005812"/>
        </p:xfrm>
        <a:graphic>
          <a:graphicData uri="http://schemas.openxmlformats.org/drawingml/2006/table">
            <a:tbl>
              <a:tblPr firstRow="1" bandRow="1">
                <a:tableStyleId>{5C22544A-7EE6-4342-B048-85BDC9FD1C3A}</a:tableStyleId>
              </a:tblPr>
              <a:tblGrid>
                <a:gridCol w="1078542"/>
                <a:gridCol w="1078542"/>
                <a:gridCol w="1078542"/>
                <a:gridCol w="1078542"/>
                <a:gridCol w="1078542"/>
              </a:tblGrid>
              <a:tr h="274292">
                <a:tc>
                  <a:txBody>
                    <a:bodyPr/>
                    <a:lstStyle/>
                    <a:p>
                      <a:pPr algn="ctr" latinLnBrk="1"/>
                      <a:r>
                        <a:rPr lang="en-US" altLang="ko-KR" sz="900" dirty="0" smtClean="0">
                          <a:solidFill>
                            <a:schemeClr val="tx1"/>
                          </a:solidFill>
                        </a:rPr>
                        <a:t>Nov. 11</a:t>
                      </a:r>
                    </a:p>
                  </a:txBody>
                  <a:tcPr anchor="ctr"/>
                </a:tc>
                <a:tc>
                  <a:txBody>
                    <a:bodyPr/>
                    <a:lstStyle/>
                    <a:p>
                      <a:pPr algn="ctr" latinLnBrk="1"/>
                      <a:r>
                        <a:rPr lang="en-US" altLang="ko-KR" sz="900" dirty="0" smtClean="0">
                          <a:solidFill>
                            <a:schemeClr val="tx1"/>
                          </a:solidFill>
                        </a:rPr>
                        <a:t>Nov. 12</a:t>
                      </a:r>
                    </a:p>
                  </a:txBody>
                  <a:tcPr anchor="ctr"/>
                </a:tc>
                <a:tc>
                  <a:txBody>
                    <a:bodyPr/>
                    <a:lstStyle/>
                    <a:p>
                      <a:pPr algn="ctr" latinLnBrk="1"/>
                      <a:r>
                        <a:rPr lang="en-US" altLang="ko-KR" sz="900" dirty="0" smtClean="0">
                          <a:solidFill>
                            <a:schemeClr val="tx1"/>
                          </a:solidFill>
                        </a:rPr>
                        <a:t>Nov. 13</a:t>
                      </a:r>
                    </a:p>
                  </a:txBody>
                  <a:tcPr anchor="ctr"/>
                </a:tc>
                <a:tc>
                  <a:txBody>
                    <a:bodyPr/>
                    <a:lstStyle/>
                    <a:p>
                      <a:pPr algn="ctr" latinLnBrk="1"/>
                      <a:r>
                        <a:rPr lang="en-US" altLang="ko-KR" sz="900" dirty="0" smtClean="0">
                          <a:solidFill>
                            <a:schemeClr val="tx1"/>
                          </a:solidFill>
                        </a:rPr>
                        <a:t>Nov. 14</a:t>
                      </a:r>
                    </a:p>
                  </a:txBody>
                  <a:tcPr anchor="ctr"/>
                </a:tc>
                <a:tc>
                  <a:txBody>
                    <a:bodyPr/>
                    <a:lstStyle/>
                    <a:p>
                      <a:pPr algn="ctr" latinLnBrk="1"/>
                      <a:r>
                        <a:rPr lang="en-US" altLang="ko-KR" sz="900" dirty="0" smtClean="0">
                          <a:solidFill>
                            <a:schemeClr val="tx1"/>
                          </a:solidFill>
                        </a:rPr>
                        <a:t>Nov. 15</a:t>
                      </a:r>
                    </a:p>
                  </a:txBody>
                  <a:tcPr anchor="ctr"/>
                </a:tc>
              </a:tr>
              <a:tr h="365760">
                <a:tc>
                  <a:txBody>
                    <a:bodyPr/>
                    <a:lstStyle/>
                    <a:p>
                      <a:pPr algn="ctr" latinLnBrk="1"/>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endParaRPr lang="ko-KR" altLang="en-US" sz="900" dirty="0">
                        <a:solidFill>
                          <a:schemeClr val="tx1"/>
                        </a:solidFill>
                      </a:endParaRPr>
                    </a:p>
                  </a:txBody>
                  <a:tcPr anchor="ctr">
                    <a:solidFill>
                      <a:schemeClr val="accent1">
                        <a:lumMod val="20000"/>
                        <a:lumOff val="80000"/>
                      </a:schemeClr>
                    </a:solidFill>
                  </a:tcPr>
                </a:tc>
              </a:tr>
              <a:tr h="365760">
                <a:tc>
                  <a:txBody>
                    <a:bodyPr/>
                    <a:lstStyle/>
                    <a:p>
                      <a:pPr algn="ctr" latinLnBrk="1"/>
                      <a:r>
                        <a:rPr lang="en-US" altLang="ko-KR" sz="900" dirty="0" smtClean="0"/>
                        <a:t>Low 2 ℃ </a:t>
                      </a:r>
                    </a:p>
                    <a:p>
                      <a:pPr algn="ctr" latinLnBrk="1"/>
                      <a:r>
                        <a:rPr lang="en-US" altLang="ko-KR" sz="900" dirty="0" smtClean="0"/>
                        <a:t>High 10 ℃</a:t>
                      </a: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Low 1 ℃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t>High 11 ℃</a:t>
                      </a:r>
                      <a:endParaRPr lang="ko-KR" altLang="en-US" sz="900" dirty="0">
                        <a:solidFill>
                          <a:schemeClr val="tx1"/>
                        </a:solidFill>
                      </a:endParaRPr>
                    </a:p>
                  </a:txBody>
                  <a:tcPr anchor="ctr">
                    <a:solidFill>
                      <a:schemeClr val="accent1">
                        <a:lumMod val="20000"/>
                        <a:lumOff val="80000"/>
                      </a:schemeClr>
                    </a:solidFill>
                  </a:tcPr>
                </a:tc>
                <a:tc>
                  <a:txBody>
                    <a:bodyPr/>
                    <a:lstStyle/>
                    <a:p>
                      <a:pPr algn="ctr" latinLnBrk="1"/>
                      <a:r>
                        <a:rPr lang="en-US" altLang="ko-KR" sz="900" dirty="0" smtClean="0"/>
                        <a:t>Low 2 ℃ </a:t>
                      </a:r>
                    </a:p>
                    <a:p>
                      <a:pPr algn="ctr" latinLnBrk="1"/>
                      <a:r>
                        <a:rPr lang="en-US" altLang="ko-KR" sz="900" dirty="0" smtClean="0"/>
                        <a:t>High 12 ℃</a:t>
                      </a:r>
                      <a:endParaRPr lang="ko-KR" altLang="en-US" sz="900" dirty="0" smtClean="0"/>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Low 4 ℃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High 13 </a:t>
                      </a:r>
                      <a:r>
                        <a:rPr lang="en-US" altLang="ko-KR" sz="900" dirty="0" smtClean="0"/>
                        <a:t>℃ </a:t>
                      </a: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Low 5 ℃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800" dirty="0" smtClean="0"/>
                        <a:t>High 13 </a:t>
                      </a:r>
                      <a:r>
                        <a:rPr lang="en-US" altLang="ko-KR" sz="900" dirty="0" smtClean="0"/>
                        <a:t>℃ </a:t>
                      </a:r>
                    </a:p>
                  </a:txBody>
                  <a:tcPr anchor="ctr">
                    <a:solidFill>
                      <a:schemeClr val="accent1">
                        <a:lumMod val="20000"/>
                        <a:lumOff val="80000"/>
                      </a:schemeClr>
                    </a:solidFill>
                  </a:tcPr>
                </a:tc>
              </a:tr>
            </a:tbl>
          </a:graphicData>
        </a:graphic>
      </p:graphicFrame>
      <p:grpSp>
        <p:nvGrpSpPr>
          <p:cNvPr id="23" name="그룹 22"/>
          <p:cNvGrpSpPr/>
          <p:nvPr/>
        </p:nvGrpSpPr>
        <p:grpSpPr>
          <a:xfrm>
            <a:off x="6637668" y="1396941"/>
            <a:ext cx="4671563" cy="344159"/>
            <a:chOff x="642309" y="1474579"/>
            <a:chExt cx="4671563" cy="344159"/>
          </a:xfrm>
        </p:grpSpPr>
        <p:pic>
          <p:nvPicPr>
            <p:cNvPr id="24" name="그림 23" descr="구름.gif"/>
            <p:cNvPicPr preferRelativeResize="0">
              <a:picLocks noChangeAspect="1"/>
            </p:cNvPicPr>
            <p:nvPr/>
          </p:nvPicPr>
          <p:blipFill>
            <a:blip r:embed="rId3" cstate="print"/>
            <a:stretch>
              <a:fillRect/>
            </a:stretch>
          </p:blipFill>
          <p:spPr>
            <a:xfrm>
              <a:off x="642309" y="1482125"/>
              <a:ext cx="410114" cy="324729"/>
            </a:xfrm>
            <a:prstGeom prst="rect">
              <a:avLst/>
            </a:prstGeom>
          </p:spPr>
        </p:pic>
        <p:pic>
          <p:nvPicPr>
            <p:cNvPr id="25" name="그림 24" descr="14.png"/>
            <p:cNvPicPr>
              <a:picLocks noChangeAspect="1"/>
            </p:cNvPicPr>
            <p:nvPr/>
          </p:nvPicPr>
          <p:blipFill>
            <a:blip r:embed="rId4" cstate="print"/>
            <a:stretch>
              <a:fillRect/>
            </a:stretch>
          </p:blipFill>
          <p:spPr>
            <a:xfrm>
              <a:off x="4969713" y="1474579"/>
              <a:ext cx="344159" cy="344159"/>
            </a:xfrm>
            <a:prstGeom prst="rect">
              <a:avLst/>
            </a:prstGeom>
          </p:spPr>
        </p:pic>
        <p:pic>
          <p:nvPicPr>
            <p:cNvPr id="26" name="그림 25" descr="구름.gif"/>
            <p:cNvPicPr preferRelativeResize="0">
              <a:picLocks noChangeAspect="1"/>
            </p:cNvPicPr>
            <p:nvPr/>
          </p:nvPicPr>
          <p:blipFill>
            <a:blip r:embed="rId3" cstate="print"/>
            <a:stretch>
              <a:fillRect/>
            </a:stretch>
          </p:blipFill>
          <p:spPr>
            <a:xfrm>
              <a:off x="1738371" y="1484986"/>
              <a:ext cx="410114" cy="321867"/>
            </a:xfrm>
            <a:prstGeom prst="rect">
              <a:avLst/>
            </a:prstGeom>
          </p:spPr>
        </p:pic>
        <p:pic>
          <p:nvPicPr>
            <p:cNvPr id="27" name="그림 26" descr="구름.gif"/>
            <p:cNvPicPr preferRelativeResize="0">
              <a:picLocks noChangeAspect="1"/>
            </p:cNvPicPr>
            <p:nvPr/>
          </p:nvPicPr>
          <p:blipFill>
            <a:blip r:embed="rId3" cstate="print"/>
            <a:stretch>
              <a:fillRect/>
            </a:stretch>
          </p:blipFill>
          <p:spPr>
            <a:xfrm>
              <a:off x="2784444" y="1484986"/>
              <a:ext cx="410114" cy="321868"/>
            </a:xfrm>
            <a:prstGeom prst="rect">
              <a:avLst/>
            </a:prstGeom>
          </p:spPr>
        </p:pic>
        <p:pic>
          <p:nvPicPr>
            <p:cNvPr id="28" name="그림 27" descr="구름.gif"/>
            <p:cNvPicPr preferRelativeResize="0">
              <a:picLocks noChangeAspect="1"/>
            </p:cNvPicPr>
            <p:nvPr/>
          </p:nvPicPr>
          <p:blipFill>
            <a:blip r:embed="rId3" cstate="print"/>
            <a:stretch>
              <a:fillRect/>
            </a:stretch>
          </p:blipFill>
          <p:spPr>
            <a:xfrm>
              <a:off x="3881723" y="1484987"/>
              <a:ext cx="410114" cy="329183"/>
            </a:xfrm>
            <a:prstGeom prst="rect">
              <a:avLst/>
            </a:prstGeom>
          </p:spPr>
        </p:pic>
      </p:grpSp>
    </p:spTree>
    <p:extLst>
      <p:ext uri="{BB962C8B-B14F-4D97-AF65-F5344CB8AC3E}">
        <p14:creationId xmlns="" xmlns:p14="http://schemas.microsoft.com/office/powerpoint/2010/main" val="197203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2789</Words>
  <Application>Microsoft Office PowerPoint</Application>
  <PresentationFormat>사용자 지정</PresentationFormat>
  <Paragraphs>993</Paragraphs>
  <Slides>8</Slides>
  <Notes>3</Notes>
  <HiddenSlides>0</HiddenSlides>
  <MMClips>0</MMClips>
  <ScaleCrop>false</ScaleCrop>
  <HeadingPairs>
    <vt:vector size="4" baseType="variant">
      <vt:variant>
        <vt:lpstr>테마</vt:lpstr>
      </vt:variant>
      <vt:variant>
        <vt:i4>1</vt:i4>
      </vt:variant>
      <vt:variant>
        <vt:lpstr>슬라이드 제목</vt:lpstr>
      </vt:variant>
      <vt:variant>
        <vt:i4>8</vt:i4>
      </vt:variant>
    </vt:vector>
  </HeadingPairs>
  <TitlesOfParts>
    <vt:vector size="9" baseType="lpstr">
      <vt:lpstr>Office 테마</vt:lpstr>
      <vt:lpstr>GICC 2013 Global Infrastructure Cooperation Conference</vt:lpstr>
      <vt:lpstr>슬라이드 2</vt:lpstr>
      <vt:lpstr>슬라이드 3</vt:lpstr>
      <vt:lpstr>슬라이드 4</vt:lpstr>
      <vt:lpstr>슬라이드 5</vt:lpstr>
      <vt:lpstr>슬라이드 6</vt:lpstr>
      <vt:lpstr>슬라이드 7</vt:lpstr>
      <vt:lpstr>슬라이드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Seung Woo Baek</dc:creator>
  <cp:lastModifiedBy>user</cp:lastModifiedBy>
  <cp:revision>322</cp:revision>
  <dcterms:created xsi:type="dcterms:W3CDTF">2013-10-25T04:18:34Z</dcterms:created>
  <dcterms:modified xsi:type="dcterms:W3CDTF">2013-11-08T01:47:04Z</dcterms:modified>
</cp:coreProperties>
</file>